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84"/>
  </p:notesMasterIdLst>
  <p:sldIdLst>
    <p:sldId id="373" r:id="rId3"/>
    <p:sldId id="46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Lst>
  <p:sldSz cx="16256000" cy="9144000"/>
  <p:notesSz cx="6858000" cy="9144000"/>
  <p:embeddedFontLst>
    <p:embeddedFont>
      <p:font typeface="Calibri" panose="020F0502020204030204" pitchFamily="34" charset="0"/>
      <p:regular r:id="rId85"/>
      <p:bold r:id="rId86"/>
      <p:italic r:id="rId87"/>
      <p:boldItalic r:id="rId88"/>
    </p:embeddedFont>
    <p:embeddedFont>
      <p:font typeface="Lato" panose="020F0502020204030203" pitchFamily="34" charset="0"/>
      <p:regular r:id="rId89"/>
      <p:bold r:id="rId90"/>
      <p:italic r:id="rId91"/>
      <p:boldItalic r:id="rId92"/>
    </p:embeddedFont>
    <p:embeddedFont>
      <p:font typeface="Open Sans" panose="020B0606030504020204" pitchFamily="34" charset="0"/>
      <p:regular r:id="rId93"/>
      <p:bold r:id="rId94"/>
      <p:italic r:id="rId95"/>
      <p:boldItalic r:id="rId96"/>
    </p:embeddedFont>
    <p:embeddedFont>
      <p:font typeface="Open Sans Semibold" panose="020B070603080402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hJBeiZ1Kw4KdcEg4xdizrw==" hashData="S9dPuF+0WmubHO8UCkptQXyTpXM="/>
  <p:extLst>
    <p:ext uri="{EFAFB233-063F-42B5-8137-9DF3F51BA10A}">
      <p15:sldGuideLst xmlns:p15="http://schemas.microsoft.com/office/powerpoint/2012/main">
        <p15:guide id="1" orient="horz" pos="5184" userDrawn="1">
          <p15:clr>
            <a:srgbClr val="A4A3A4"/>
          </p15:clr>
        </p15:guide>
        <p15:guide id="2" pos="5120">
          <p15:clr>
            <a:srgbClr val="A4A3A4"/>
          </p15:clr>
        </p15:guide>
        <p15:guide id="3" pos="728" userDrawn="1">
          <p15:clr>
            <a:srgbClr val="A4A3A4"/>
          </p15:clr>
        </p15:guide>
        <p15:guide id="4" orient="horz" pos="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2" roundtripDataSignature="AMtx7mjGIxcC0DneHXtt4XqQ9XTzd3Bn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634"/>
    <a:srgbClr val="FFE8DA"/>
    <a:srgbClr val="ED6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3"/>
  </p:normalViewPr>
  <p:slideViewPr>
    <p:cSldViewPr snapToGrid="0">
      <p:cViewPr varScale="1">
        <p:scale>
          <a:sx n="79" d="100"/>
          <a:sy n="79" d="100"/>
        </p:scale>
        <p:origin x="546" y="84"/>
      </p:cViewPr>
      <p:guideLst>
        <p:guide orient="horz" pos="5184"/>
        <p:guide pos="5120"/>
        <p:guide pos="728"/>
        <p:guide orient="horz" pos="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customschemas.google.com/relationships/presentationmetadata" Target="metadata"/><Relationship Id="rId5" Type="http://schemas.openxmlformats.org/officeDocument/2006/relationships/slide" Target="slides/slide3.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1.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3.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6.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74750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5100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78ea6e5d42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spcBef>
                <a:spcPts val="0"/>
              </a:spcBef>
              <a:spcAft>
                <a:spcPts val="0"/>
              </a:spcAft>
              <a:buClr>
                <a:schemeClr val="dk1"/>
              </a:buClr>
              <a:buSzPts val="1400"/>
              <a:buFont typeface="Arial"/>
              <a:buNone/>
            </a:pPr>
            <a:endParaRPr sz="1300">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US" sz="1300">
                <a:latin typeface="Arial"/>
                <a:ea typeface="Arial"/>
                <a:cs typeface="Arial"/>
                <a:sym typeface="Arial"/>
              </a:rPr>
              <a:t>It's possible to create parallel steps; however, it's better to treat it as an exception when really needed for optimization purposes.</a:t>
            </a:r>
            <a:endParaRPr/>
          </a:p>
          <a:p>
            <a:pPr marL="0" lvl="0" indent="0" algn="l" rtl="0">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516" name="Google Shape;516;g78ea6e5d42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70c9dc62ad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70c9dc62ad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70c9dc62ad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78ea6e5d42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533" name="Google Shape;533;g78ea6e5d42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78ea6e5d42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551" name="Google Shape;551;g78ea6e5d42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8ea6e5d42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574" name="Google Shape;574;g78ea6e5d42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0c9dc62ad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0c9dc62ad_0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70c9dc62ad_0_2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0c9dc62ad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596" name="Google Shape;596;g70c9dc62ad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8ea6e5d4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604" name="Google Shape;604;g78ea6e5d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8ea6e5d4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614" name="Google Shape;614;g78ea6e5d4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78ea6e5d42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624" name="Google Shape;624;g78ea6e5d4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Introduce the topics</a:t>
            </a:r>
            <a:endParaRPr/>
          </a:p>
        </p:txBody>
      </p:sp>
      <p:sp>
        <p:nvSpPr>
          <p:cNvPr id="427" name="Google Shape;4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78ea6e5d42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634" name="Google Shape;634;g78ea6e5d42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8ea6e5d42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644" name="Google Shape;644;g78ea6e5d42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8ea6e5d42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654" name="Google Shape;654;g78ea6e5d4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78ea6e5d42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664" name="Google Shape;664;g78ea6e5d42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0c9dc62ad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t>
            </a:r>
            <a:endParaRPr/>
          </a:p>
          <a:p>
            <a:pPr marL="0" lvl="0" indent="0" algn="l" rtl="0">
              <a:lnSpc>
                <a:spcPct val="100000"/>
              </a:lnSpc>
              <a:spcBef>
                <a:spcPts val="0"/>
              </a:spcBef>
              <a:spcAft>
                <a:spcPts val="0"/>
              </a:spcAft>
              <a:buSzPts val="1400"/>
              <a:buNone/>
            </a:pPr>
            <a:endParaRPr/>
          </a:p>
        </p:txBody>
      </p:sp>
      <p:sp>
        <p:nvSpPr>
          <p:cNvPr id="674" name="Google Shape;674;g70c9dc62ad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0c9dc62ad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15000"/>
              </a:lnSpc>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rgbClr val="434343"/>
                </a:solidFill>
                <a:latin typeface="Open Sans"/>
                <a:ea typeface="Open Sans"/>
                <a:cs typeface="Open Sans"/>
                <a:sym typeface="Open Sans"/>
              </a:rPr>
              <a:t>The instructions in this Pipeline script are the following:</a:t>
            </a:r>
            <a:endParaRPr>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Use any available agent.</a:t>
            </a: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Execute automatically every minute.</a:t>
            </a: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Stop if the execution takes more than five minutes.</a:t>
            </a: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Ask for the Boolean input parameter before starting.</a:t>
            </a: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Set </a:t>
            </a:r>
            <a:r>
              <a:rPr lang="en-US" b="1">
                <a:solidFill>
                  <a:srgbClr val="434343"/>
                </a:solidFill>
                <a:latin typeface="Open Sans"/>
                <a:ea typeface="Open Sans"/>
                <a:cs typeface="Open Sans"/>
                <a:sym typeface="Open Sans"/>
              </a:rPr>
              <a:t>Simplilearn</a:t>
            </a:r>
            <a:r>
              <a:rPr lang="en-US">
                <a:solidFill>
                  <a:srgbClr val="434343"/>
                </a:solidFill>
                <a:latin typeface="Open Sans"/>
                <a:ea typeface="Open Sans"/>
                <a:cs typeface="Open Sans"/>
                <a:sym typeface="Open Sans"/>
              </a:rPr>
              <a:t> as the environment variable NAME.</a:t>
            </a:r>
            <a:endParaRPr>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Only in the case of the true input parameter:</a:t>
            </a:r>
            <a:endParaRPr>
              <a:solidFill>
                <a:srgbClr val="434343"/>
              </a:solidFill>
              <a:latin typeface="Open Sans"/>
              <a:ea typeface="Open Sans"/>
              <a:cs typeface="Open Sans"/>
              <a:sym typeface="Open Sans"/>
            </a:endParaRPr>
          </a:p>
          <a:p>
            <a:pPr marL="914400" lvl="1" indent="-304800" algn="l" rtl="0">
              <a:lnSpc>
                <a:spcPct val="115000"/>
              </a:lnSpc>
              <a:spcBef>
                <a:spcPts val="0"/>
              </a:spcBef>
              <a:spcAft>
                <a:spcPts val="0"/>
              </a:spcAft>
              <a:buClr>
                <a:srgbClr val="434343"/>
              </a:buClr>
              <a:buSzPts val="1200"/>
              <a:buFont typeface="Open Sans"/>
              <a:buAutoNum type="alphaLcPeriod"/>
            </a:pPr>
            <a:r>
              <a:rPr lang="en-US">
                <a:solidFill>
                  <a:srgbClr val="434343"/>
                </a:solidFill>
                <a:latin typeface="Open Sans"/>
                <a:ea typeface="Open Sans"/>
                <a:cs typeface="Open Sans"/>
                <a:sym typeface="Open Sans"/>
              </a:rPr>
              <a:t>Print </a:t>
            </a:r>
            <a:r>
              <a:rPr lang="en-US" i="1">
                <a:solidFill>
                  <a:srgbClr val="434343"/>
                </a:solidFill>
                <a:latin typeface="Open Sans"/>
                <a:ea typeface="Open Sans"/>
                <a:cs typeface="Open Sans"/>
                <a:sym typeface="Open Sans"/>
              </a:rPr>
              <a:t>Hello from Simplilearn</a:t>
            </a:r>
            <a:endParaRPr i="1">
              <a:solidFill>
                <a:srgbClr val="434343"/>
              </a:solidFill>
              <a:latin typeface="Open Sans"/>
              <a:ea typeface="Open Sans"/>
              <a:cs typeface="Open Sans"/>
              <a:sym typeface="Open Sans"/>
            </a:endParaRPr>
          </a:p>
          <a:p>
            <a:pPr marL="914400" lvl="1" indent="-304800" algn="l" rtl="0">
              <a:lnSpc>
                <a:spcPct val="115000"/>
              </a:lnSpc>
              <a:spcBef>
                <a:spcPts val="0"/>
              </a:spcBef>
              <a:spcAft>
                <a:spcPts val="0"/>
              </a:spcAft>
              <a:buClr>
                <a:srgbClr val="434343"/>
              </a:buClr>
              <a:buSzPts val="1200"/>
              <a:buFont typeface="Open Sans"/>
              <a:buAutoNum type="alphaLcPeriod"/>
            </a:pPr>
            <a:r>
              <a:rPr lang="en-US">
                <a:solidFill>
                  <a:srgbClr val="434343"/>
                </a:solidFill>
                <a:latin typeface="Open Sans"/>
                <a:ea typeface="Open Sans"/>
                <a:cs typeface="Open Sans"/>
                <a:sym typeface="Open Sans"/>
              </a:rPr>
              <a:t>Print </a:t>
            </a:r>
            <a:r>
              <a:rPr lang="en-US" i="1">
                <a:solidFill>
                  <a:srgbClr val="434343"/>
                </a:solidFill>
                <a:latin typeface="Open Sans"/>
                <a:ea typeface="Open Sans"/>
                <a:cs typeface="Open Sans"/>
                <a:sym typeface="Open Sans"/>
              </a:rPr>
              <a:t>Testing the chrome browser</a:t>
            </a:r>
            <a:endParaRPr i="1">
              <a:solidFill>
                <a:srgbClr val="434343"/>
              </a:solidFill>
              <a:latin typeface="Open Sans"/>
              <a:ea typeface="Open Sans"/>
              <a:cs typeface="Open Sans"/>
              <a:sym typeface="Open Sans"/>
            </a:endParaRPr>
          </a:p>
          <a:p>
            <a:pPr marL="914400" lvl="1" indent="-304800" algn="l" rtl="0">
              <a:lnSpc>
                <a:spcPct val="115000"/>
              </a:lnSpc>
              <a:spcBef>
                <a:spcPts val="0"/>
              </a:spcBef>
              <a:spcAft>
                <a:spcPts val="0"/>
              </a:spcAft>
              <a:buClr>
                <a:srgbClr val="434343"/>
              </a:buClr>
              <a:buSzPts val="1200"/>
              <a:buFont typeface="Open Sans"/>
              <a:buAutoNum type="alphaLcPeriod"/>
            </a:pPr>
            <a:r>
              <a:rPr lang="en-US">
                <a:solidFill>
                  <a:srgbClr val="434343"/>
                </a:solidFill>
                <a:latin typeface="Open Sans"/>
                <a:ea typeface="Open Sans"/>
                <a:cs typeface="Open Sans"/>
                <a:sym typeface="Open Sans"/>
              </a:rPr>
              <a:t>Print </a:t>
            </a:r>
            <a:r>
              <a:rPr lang="en-US" i="1">
                <a:solidFill>
                  <a:srgbClr val="434343"/>
                </a:solidFill>
                <a:latin typeface="Open Sans"/>
                <a:ea typeface="Open Sans"/>
                <a:cs typeface="Open Sans"/>
                <a:sym typeface="Open Sans"/>
              </a:rPr>
              <a:t>Testing the firefox browser</a:t>
            </a:r>
            <a:endParaRPr i="1">
              <a:solidFill>
                <a:srgbClr val="434343"/>
              </a:solidFill>
              <a:latin typeface="Open Sans"/>
              <a:ea typeface="Open Sans"/>
              <a:cs typeface="Open Sans"/>
              <a:sym typeface="Open Sans"/>
            </a:endParaRPr>
          </a:p>
          <a:p>
            <a:pPr marL="457200" lvl="0" indent="-304800" algn="l" rtl="0">
              <a:lnSpc>
                <a:spcPct val="115000"/>
              </a:lnSpc>
              <a:spcBef>
                <a:spcPts val="0"/>
              </a:spcBef>
              <a:spcAft>
                <a:spcPts val="0"/>
              </a:spcAft>
              <a:buClr>
                <a:srgbClr val="434343"/>
              </a:buClr>
              <a:buSzPts val="1200"/>
              <a:buFont typeface="Open Sans"/>
              <a:buAutoNum type="arabicPeriod"/>
            </a:pPr>
            <a:r>
              <a:rPr lang="en-US">
                <a:solidFill>
                  <a:srgbClr val="434343"/>
                </a:solidFill>
                <a:latin typeface="Open Sans"/>
                <a:ea typeface="Open Sans"/>
                <a:cs typeface="Open Sans"/>
                <a:sym typeface="Open Sans"/>
              </a:rPr>
              <a:t>Print </a:t>
            </a:r>
            <a:r>
              <a:rPr lang="en-US" i="1">
                <a:solidFill>
                  <a:srgbClr val="434343"/>
                </a:solidFill>
                <a:latin typeface="Open Sans"/>
                <a:ea typeface="Open Sans"/>
                <a:cs typeface="Open Sans"/>
                <a:sym typeface="Open Sans"/>
              </a:rPr>
              <a:t>Hello again!</a:t>
            </a:r>
            <a:r>
              <a:rPr lang="en-US">
                <a:solidFill>
                  <a:srgbClr val="434343"/>
                </a:solidFill>
                <a:latin typeface="Open Sans"/>
                <a:ea typeface="Open Sans"/>
                <a:cs typeface="Open Sans"/>
                <a:sym typeface="Open Sans"/>
              </a:rPr>
              <a:t> regardless of errors during the execution.</a:t>
            </a:r>
            <a:endParaRPr>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86" name="Google Shape;686;g70c9dc62ad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8ea6e5d42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694" name="Google Shape;694;g78ea6e5d42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70c9dc62ad_0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703" name="Google Shape;703;g70c9dc62ad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8ea6e5d42_0_2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Clr>
                <a:srgbClr val="000000"/>
              </a:buClr>
              <a:buSzPts val="1400"/>
              <a:buFont typeface="Arial"/>
              <a:buNone/>
            </a:pPr>
            <a:r>
              <a:rPr lang="en-US"/>
              <a:t>Steps define the operations that are executed. </a:t>
            </a:r>
            <a:endParaRPr/>
          </a:p>
        </p:txBody>
      </p:sp>
      <p:sp>
        <p:nvSpPr>
          <p:cNvPr id="711" name="Google Shape;711;g78ea6e5d42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70c9dc62ad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70c9dc62ad_0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g70c9dc62ad_0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b2136e576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b2136e576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6b2136e576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8ea6e5d42_0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725" name="Google Shape;725;g78ea6e5d42_0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0c9dc62ad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740" name="Google Shape;740;g70c9dc62ad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d92413b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d92413b9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6d92413b9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70c9dc62ad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70c9dc62ad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70c9dc62ad_0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8ea6e5d42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775" name="Google Shape;775;g78ea6e5d42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0c9dc62ad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786" name="Google Shape;786;g70c9dc62ad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8ea6e5d42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794" name="Google Shape;794;g78ea6e5d42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0c9dc62ad_0_3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812" name="Google Shape;812;g70c9dc62ad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8ea6e5d42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820" name="Google Shape;820;g78ea6e5d42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b2136e57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b2136e57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6b2136e57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f94e8897d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Pipeline in DevOps:</a:t>
            </a:r>
            <a:endParaRPr/>
          </a:p>
          <a:p>
            <a:pPr marL="0" lvl="0" indent="0" algn="l" rtl="0">
              <a:lnSpc>
                <a:spcPct val="100000"/>
              </a:lnSpc>
              <a:spcBef>
                <a:spcPts val="0"/>
              </a:spcBef>
              <a:spcAft>
                <a:spcPts val="0"/>
              </a:spcAft>
              <a:buSzPts val="1100"/>
              <a:buNone/>
            </a:pPr>
            <a:r>
              <a:rPr lang="en-US" sz="1100">
                <a:latin typeface="Arial"/>
                <a:ea typeface="Arial"/>
                <a:cs typeface="Arial"/>
                <a:sym typeface="Arial"/>
              </a:rPr>
              <a:t>A </a:t>
            </a:r>
            <a:r>
              <a:rPr lang="en-US" sz="1100" b="1">
                <a:latin typeface="Arial"/>
                <a:ea typeface="Arial"/>
                <a:cs typeface="Arial"/>
                <a:sym typeface="Arial"/>
              </a:rPr>
              <a:t>pipeline</a:t>
            </a:r>
            <a:r>
              <a:rPr lang="en-US" sz="1100">
                <a:latin typeface="Arial"/>
                <a:ea typeface="Arial"/>
                <a:cs typeface="Arial"/>
                <a:sym typeface="Arial"/>
              </a:rPr>
              <a:t> in a Software Engineering team is a set of automated processes that allow Developers and </a:t>
            </a:r>
            <a:r>
              <a:rPr lang="en-US" sz="1100" b="1">
                <a:latin typeface="Arial"/>
                <a:ea typeface="Arial"/>
                <a:cs typeface="Arial"/>
                <a:sym typeface="Arial"/>
              </a:rPr>
              <a:t>DevOps</a:t>
            </a:r>
            <a:r>
              <a:rPr lang="en-US" sz="1100">
                <a:latin typeface="Arial"/>
                <a:ea typeface="Arial"/>
                <a:cs typeface="Arial"/>
                <a:sym typeface="Arial"/>
              </a:rPr>
              <a:t> professionals to reliably and efficiently compile, build and deploy their code to their production compute platforms.</a:t>
            </a:r>
            <a:endParaRPr sz="1100">
              <a:latin typeface="Arial"/>
              <a:ea typeface="Arial"/>
              <a:cs typeface="Arial"/>
              <a:sym typeface="Arial"/>
            </a:endParaRPr>
          </a:p>
          <a:p>
            <a:pPr marL="0" lvl="0" indent="0" algn="l" rtl="0">
              <a:lnSpc>
                <a:spcPct val="100000"/>
              </a:lnSpc>
              <a:spcBef>
                <a:spcPts val="0"/>
              </a:spcBef>
              <a:spcAft>
                <a:spcPts val="0"/>
              </a:spcAft>
              <a:buSzPts val="1100"/>
              <a:buNone/>
            </a:pPr>
            <a:endParaRPr sz="1100">
              <a:latin typeface="Arial"/>
              <a:ea typeface="Arial"/>
              <a:cs typeface="Arial"/>
              <a:sym typeface="Arial"/>
            </a:endParaRPr>
          </a:p>
          <a:p>
            <a:pPr marL="0" lvl="0" indent="0" algn="l" rtl="0">
              <a:lnSpc>
                <a:spcPct val="100000"/>
              </a:lnSpc>
              <a:spcBef>
                <a:spcPts val="0"/>
              </a:spcBef>
              <a:spcAft>
                <a:spcPts val="0"/>
              </a:spcAft>
              <a:buSzPts val="1100"/>
              <a:buNone/>
            </a:pPr>
            <a:r>
              <a:rPr lang="en-US" sz="1100">
                <a:latin typeface="Arial"/>
                <a:ea typeface="Arial"/>
                <a:cs typeface="Arial"/>
                <a:sym typeface="Arial"/>
              </a:rPr>
              <a:t>Pipeline in Jenkins:</a:t>
            </a:r>
            <a:endParaRPr sz="1100">
              <a:latin typeface="Arial"/>
              <a:ea typeface="Arial"/>
              <a:cs typeface="Arial"/>
              <a:sym typeface="Arial"/>
            </a:endParaRPr>
          </a:p>
          <a:p>
            <a:pPr marL="0" lvl="0" indent="0" algn="l" rtl="0">
              <a:lnSpc>
                <a:spcPct val="100000"/>
              </a:lnSpc>
              <a:spcBef>
                <a:spcPts val="0"/>
              </a:spcBef>
              <a:spcAft>
                <a:spcPts val="0"/>
              </a:spcAft>
              <a:buSzPts val="1100"/>
              <a:buNone/>
            </a:pPr>
            <a:r>
              <a:rPr lang="en-US"/>
              <a:t>formerly called “workflow”.</a:t>
            </a:r>
            <a:endParaRPr/>
          </a:p>
          <a:p>
            <a:pPr marL="0" lvl="0" indent="0" algn="l" rtl="0">
              <a:lnSpc>
                <a:spcPct val="100000"/>
              </a:lnSpc>
              <a:spcBef>
                <a:spcPts val="0"/>
              </a:spcBef>
              <a:spcAft>
                <a:spcPts val="0"/>
              </a:spcAft>
              <a:buClr>
                <a:schemeClr val="dk1"/>
              </a:buClr>
              <a:buSzPts val="1100"/>
              <a:buFont typeface="Arial"/>
              <a:buNone/>
            </a:pPr>
            <a:r>
              <a:rPr lang="en-US"/>
              <a:t>They are built with simple text scripts that use a Pipeline DSL domain-specific language based on the Groovy programming language.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448" name="Google Shape;448;g6f94e8897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78ea6e5d42_0_3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857" name="Google Shape;857;g78ea6e5d42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78ea6e5d42_0_4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873" name="Google Shape;873;g78ea6e5d42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6b2136e57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6b2136e576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6b2136e576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6b2136e576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6b2136e576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6b2136e576_0_2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b2136e576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tools you use also differ depending on the environment. We used Gradle/Maven because we've built the Java project; however, in the case of a project written in Python, you could use PyBuilder. It leads to the idea that the Pipelines should be created by the same people who write the code, developers. Also, the Pipeline definition should be put together with the code, in the repository.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96" name="Google Shape;896;g6b2136e576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78ea6e5d42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904" name="Google Shape;904;g78ea6e5d42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6b2136e576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920" name="Google Shape;920;g6b2136e576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78ea6e5d42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Each successful Pipeline run will have associated build artifacts archived, test results reported upon, and the full console output all in Jenkins.</a:t>
            </a:r>
            <a:endParaRPr/>
          </a:p>
        </p:txBody>
      </p:sp>
      <p:sp>
        <p:nvSpPr>
          <p:cNvPr id="928" name="Google Shape;928;g78ea6e5d42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6b2136e576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950" name="Google Shape;950;g6b2136e576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70c9dc62ad_0_5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958" name="Google Shape;958;g70c9dc62ad_0_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8ea6e5d42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456" name="Google Shape;456;g78ea6e5d42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0c9dc62ad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Jenkins record the failures for reporting and visualization in the web UI, when there are test failures.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976" name="Google Shape;976;g70c9dc62ad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70c9dc62ad_0_5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984" name="Google Shape;984;g70c9dc62ad_0_5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6b2136e576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6b2136e576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g6b2136e576_0_2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6b2136e576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6b2136e576_0_2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g6b2136e576_0_2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0c9dc62ad_0_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15000"/>
              </a:lnSpc>
              <a:spcBef>
                <a:spcPts val="0"/>
              </a:spcBef>
              <a:spcAft>
                <a:spcPts val="0"/>
              </a:spcAft>
              <a:buNone/>
            </a:pPr>
            <a:endParaRPr sz="16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600">
                <a:solidFill>
                  <a:srgbClr val="434343"/>
                </a:solidFill>
                <a:latin typeface="Open Sans"/>
                <a:ea typeface="Open Sans"/>
                <a:cs typeface="Open Sans"/>
                <a:sym typeface="Open Sans"/>
              </a:rPr>
              <a:t>The number of steps available depends on the plugins installed.</a:t>
            </a:r>
            <a:endParaRPr sz="16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rgbClr val="434343"/>
              </a:solidFill>
              <a:latin typeface="Open Sans"/>
              <a:ea typeface="Open Sans"/>
              <a:cs typeface="Open Sans"/>
              <a:sym typeface="Open Sans"/>
            </a:endParaRPr>
          </a:p>
        </p:txBody>
      </p:sp>
      <p:sp>
        <p:nvSpPr>
          <p:cNvPr id="1005" name="Google Shape;1005;g70c9dc62ad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70c9dc62ad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1018" name="Google Shape;1018;g70c9dc62ad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78ea6e5d42_0_5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1026" name="Google Shape;1026;g78ea6e5d42_0_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6d92413b9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6d92413b9e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6d92413b9e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70c9dc62ad_0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70c9dc62ad_0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g70c9dc62ad_0_3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70c9dc62ad_0_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1074" name="Google Shape;1074;g70c9dc62ad_0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8ea6e5d42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Pipelines have the following advantages:</a:t>
            </a:r>
            <a:endParaRPr/>
          </a:p>
          <a:p>
            <a:pPr marL="0" lvl="0" indent="0" algn="l" rtl="0">
              <a:lnSpc>
                <a:spcPct val="100000"/>
              </a:lnSpc>
              <a:spcBef>
                <a:spcPts val="0"/>
              </a:spcBef>
              <a:spcAft>
                <a:spcPts val="0"/>
              </a:spcAft>
              <a:buClr>
                <a:schemeClr val="dk1"/>
              </a:buClr>
              <a:buSzPts val="1100"/>
              <a:buFont typeface="Arial"/>
              <a:buNone/>
            </a:pPr>
            <a:r>
              <a:rPr lang="en-US"/>
              <a:t>	Durable: </a:t>
            </a:r>
            <a:endParaRPr/>
          </a:p>
          <a:p>
            <a:pPr marL="0" lvl="0" indent="0" algn="l" rtl="0">
              <a:lnSpc>
                <a:spcPct val="100000"/>
              </a:lnSpc>
              <a:spcBef>
                <a:spcPts val="0"/>
              </a:spcBef>
              <a:spcAft>
                <a:spcPts val="0"/>
              </a:spcAft>
              <a:buClr>
                <a:schemeClr val="dk1"/>
              </a:buClr>
              <a:buSzPts val="1100"/>
              <a:buFont typeface="Arial"/>
              <a:buNone/>
            </a:pPr>
            <a:r>
              <a:rPr lang="en-US"/>
              <a:t>Pipelines can survive both planned and unplanned restarts of Jenkins master.</a:t>
            </a:r>
            <a:endParaRPr/>
          </a:p>
          <a:p>
            <a:pPr marL="0" lvl="0" indent="0" algn="l" rtl="0">
              <a:lnSpc>
                <a:spcPct val="100000"/>
              </a:lnSpc>
              <a:spcBef>
                <a:spcPts val="0"/>
              </a:spcBef>
              <a:spcAft>
                <a:spcPts val="0"/>
              </a:spcAft>
              <a:buClr>
                <a:schemeClr val="dk1"/>
              </a:buClr>
              <a:buSzPts val="1100"/>
              <a:buFont typeface="Arial"/>
              <a:buNone/>
            </a:pPr>
            <a:r>
              <a:rPr lang="en-US"/>
              <a:t>	Pausable: </a:t>
            </a:r>
            <a:endParaRPr/>
          </a:p>
          <a:p>
            <a:pPr marL="0" lvl="0" indent="0" algn="l" rtl="0">
              <a:lnSpc>
                <a:spcPct val="100000"/>
              </a:lnSpc>
              <a:spcBef>
                <a:spcPts val="0"/>
              </a:spcBef>
              <a:spcAft>
                <a:spcPts val="0"/>
              </a:spcAft>
              <a:buClr>
                <a:schemeClr val="dk1"/>
              </a:buClr>
              <a:buSzPts val="1100"/>
              <a:buFont typeface="Arial"/>
              <a:buNone/>
            </a:pPr>
            <a:r>
              <a:rPr lang="en-US"/>
              <a:t>Pipelines can optionally stop and wait for human input or approval before completing the</a:t>
            </a:r>
            <a:endParaRPr/>
          </a:p>
          <a:p>
            <a:pPr marL="0" lvl="0" indent="0" algn="l" rtl="0">
              <a:lnSpc>
                <a:spcPct val="100000"/>
              </a:lnSpc>
              <a:spcBef>
                <a:spcPts val="0"/>
              </a:spcBef>
              <a:spcAft>
                <a:spcPts val="0"/>
              </a:spcAft>
              <a:buClr>
                <a:schemeClr val="dk1"/>
              </a:buClr>
              <a:buSzPts val="1100"/>
              <a:buFont typeface="Arial"/>
              <a:buNone/>
            </a:pPr>
            <a:r>
              <a:rPr lang="en-US"/>
              <a:t>jobs for which they were built.</a:t>
            </a:r>
            <a:endParaRPr/>
          </a:p>
          <a:p>
            <a:pPr marL="0" lvl="0" indent="0" algn="l" rtl="0">
              <a:lnSpc>
                <a:spcPct val="100000"/>
              </a:lnSpc>
              <a:spcBef>
                <a:spcPts val="0"/>
              </a:spcBef>
              <a:spcAft>
                <a:spcPts val="0"/>
              </a:spcAft>
              <a:buClr>
                <a:schemeClr val="dk1"/>
              </a:buClr>
              <a:buSzPts val="1100"/>
              <a:buFont typeface="Arial"/>
              <a:buNone/>
            </a:pPr>
            <a:r>
              <a:rPr lang="en-US"/>
              <a:t>	Versatile: </a:t>
            </a:r>
            <a:endParaRPr/>
          </a:p>
          <a:p>
            <a:pPr marL="0" lvl="0" indent="0" algn="l" rtl="0">
              <a:lnSpc>
                <a:spcPct val="100000"/>
              </a:lnSpc>
              <a:spcBef>
                <a:spcPts val="0"/>
              </a:spcBef>
              <a:spcAft>
                <a:spcPts val="0"/>
              </a:spcAft>
              <a:buClr>
                <a:schemeClr val="dk1"/>
              </a:buClr>
              <a:buSzPts val="1100"/>
              <a:buFont typeface="Arial"/>
              <a:buNone/>
            </a:pPr>
            <a:r>
              <a:rPr lang="en-US"/>
              <a:t>Pipelines support complex real-world CD requirements, including the ability to fork or join, loop, and work in parallel with each other.</a:t>
            </a:r>
            <a:endParaRPr/>
          </a:p>
          <a:p>
            <a:pPr marL="0" lvl="0" indent="0" algn="l" rtl="0">
              <a:lnSpc>
                <a:spcPct val="100000"/>
              </a:lnSpc>
              <a:spcBef>
                <a:spcPts val="0"/>
              </a:spcBef>
              <a:spcAft>
                <a:spcPts val="0"/>
              </a:spcAft>
              <a:buClr>
                <a:schemeClr val="dk1"/>
              </a:buClr>
              <a:buSzPts val="1100"/>
              <a:buFont typeface="Arial"/>
              <a:buNone/>
            </a:pPr>
            <a:r>
              <a:rPr lang="en-US"/>
              <a:t>	Efficient: </a:t>
            </a:r>
            <a:endParaRPr/>
          </a:p>
          <a:p>
            <a:pPr marL="0" lvl="0" indent="0" algn="l" rtl="0">
              <a:lnSpc>
                <a:spcPct val="100000"/>
              </a:lnSpc>
              <a:spcBef>
                <a:spcPts val="0"/>
              </a:spcBef>
              <a:spcAft>
                <a:spcPts val="0"/>
              </a:spcAft>
              <a:buClr>
                <a:schemeClr val="dk1"/>
              </a:buClr>
              <a:buSzPts val="1100"/>
              <a:buFont typeface="Arial"/>
              <a:buNone/>
            </a:pPr>
            <a:r>
              <a:rPr lang="en-US"/>
              <a:t>Pipelines can restart from any of several saved checkpoints.</a:t>
            </a:r>
            <a:endParaRPr/>
          </a:p>
          <a:p>
            <a:pPr marL="0" lvl="0" indent="0" algn="l" rtl="0">
              <a:lnSpc>
                <a:spcPct val="100000"/>
              </a:lnSpc>
              <a:spcBef>
                <a:spcPts val="0"/>
              </a:spcBef>
              <a:spcAft>
                <a:spcPts val="0"/>
              </a:spcAft>
              <a:buClr>
                <a:schemeClr val="dk1"/>
              </a:buClr>
              <a:buSzPts val="1100"/>
              <a:buFont typeface="Arial"/>
              <a:buNone/>
            </a:pPr>
            <a:r>
              <a:rPr lang="en-US"/>
              <a:t>	Extensible: </a:t>
            </a:r>
            <a:endParaRPr/>
          </a:p>
          <a:p>
            <a:pPr marL="0" lvl="0" indent="0" algn="l" rtl="0">
              <a:lnSpc>
                <a:spcPct val="100000"/>
              </a:lnSpc>
              <a:spcBef>
                <a:spcPts val="0"/>
              </a:spcBef>
              <a:spcAft>
                <a:spcPts val="0"/>
              </a:spcAft>
              <a:buClr>
                <a:schemeClr val="dk1"/>
              </a:buClr>
              <a:buSzPts val="1100"/>
              <a:buFont typeface="Arial"/>
              <a:buNone/>
            </a:pPr>
            <a:r>
              <a:rPr lang="en-US"/>
              <a:t>The Pipeline plugin supports custom extensions to its DSL and multiple options for</a:t>
            </a:r>
            <a:endParaRPr/>
          </a:p>
          <a:p>
            <a:pPr marL="0" lvl="0" indent="0" algn="l" rtl="0">
              <a:lnSpc>
                <a:spcPct val="100000"/>
              </a:lnSpc>
              <a:spcBef>
                <a:spcPts val="0"/>
              </a:spcBef>
              <a:spcAft>
                <a:spcPts val="0"/>
              </a:spcAft>
              <a:buClr>
                <a:schemeClr val="dk1"/>
              </a:buClr>
              <a:buSzPts val="1100"/>
              <a:buFont typeface="Arial"/>
              <a:buNone/>
            </a:pPr>
            <a:r>
              <a:rPr lang="en-US"/>
              <a:t>integration with other plugins.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rgbClr val="000000"/>
              </a:buClr>
              <a:buSzPts val="1400"/>
              <a:buFont typeface="Arial"/>
              <a:buNone/>
            </a:pPr>
            <a:endParaRPr/>
          </a:p>
        </p:txBody>
      </p:sp>
      <p:sp>
        <p:nvSpPr>
          <p:cNvPr id="474" name="Google Shape;474;g78ea6e5d42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78ea6e5d42_0_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t>
            </a:r>
            <a:endParaRPr/>
          </a:p>
          <a:p>
            <a:pPr marL="0" lvl="0" indent="0" algn="l" rtl="0">
              <a:lnSpc>
                <a:spcPct val="100000"/>
              </a:lnSpc>
              <a:spcBef>
                <a:spcPts val="0"/>
              </a:spcBef>
              <a:spcAft>
                <a:spcPts val="0"/>
              </a:spcAft>
              <a:buSzPts val="1400"/>
              <a:buNone/>
            </a:pPr>
            <a:endParaRPr/>
          </a:p>
        </p:txBody>
      </p:sp>
      <p:sp>
        <p:nvSpPr>
          <p:cNvPr id="1082" name="Google Shape;1082;g78ea6e5d42_0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70c9dc62ad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1095" name="Google Shape;1095;g70c9dc62ad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70c9dc62ad_0_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70c9dc62ad_0_4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g70c9dc62ad_0_4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78ea6e5d42_0_5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Directive Generator can generate configuration for nested directives, such as conditions inside a when directive.</a:t>
            </a:r>
            <a:endParaRPr/>
          </a:p>
          <a:p>
            <a:pPr marL="0" lvl="0" indent="0" algn="l" rtl="0">
              <a:lnSpc>
                <a:spcPct val="100000"/>
              </a:lnSpc>
              <a:spcBef>
                <a:spcPts val="0"/>
              </a:spcBef>
              <a:spcAft>
                <a:spcPts val="0"/>
              </a:spcAft>
              <a:buClr>
                <a:schemeClr val="dk1"/>
              </a:buClr>
              <a:buSzPts val="1100"/>
              <a:buFont typeface="Arial"/>
              <a:buNone/>
            </a:pPr>
            <a:r>
              <a:rPr lang="en-US"/>
              <a:t>It cannot generate Pipeline steps.</a:t>
            </a:r>
            <a:endParaRPr/>
          </a:p>
          <a:p>
            <a:pPr marL="0" lvl="0" indent="0" algn="l" rtl="0">
              <a:lnSpc>
                <a:spcPct val="100000"/>
              </a:lnSpc>
              <a:spcBef>
                <a:spcPts val="0"/>
              </a:spcBef>
              <a:spcAft>
                <a:spcPts val="0"/>
              </a:spcAft>
              <a:buClr>
                <a:schemeClr val="dk1"/>
              </a:buClr>
              <a:buSzPts val="1100"/>
              <a:buFont typeface="Arial"/>
              <a:buNone/>
            </a:pPr>
            <a:r>
              <a:rPr lang="en-US"/>
              <a:t>The Directive Generator adds a placeholder comment for directives which contain steps, such as steps inside a stage or conditions like always or failure inside pos.</a:t>
            </a:r>
            <a:endParaRPr/>
          </a:p>
          <a:p>
            <a:pPr marL="0" lvl="0" indent="0" algn="l" rtl="0">
              <a:lnSpc>
                <a:spcPct val="100000"/>
              </a:lnSpc>
              <a:spcBef>
                <a:spcPts val="0"/>
              </a:spcBef>
              <a:spcAft>
                <a:spcPts val="0"/>
              </a:spcAft>
              <a:buClr>
                <a:schemeClr val="dk1"/>
              </a:buClr>
              <a:buSzPts val="1100"/>
              <a:buFont typeface="Arial"/>
              <a:buNone/>
            </a:pPr>
            <a:r>
              <a:rPr lang="en-US"/>
              <a:t>You will still need to add steps to your Pipeline by hand.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109" name="Google Shape;1109;g78ea6e5d42_0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70c9dc62ad_0_4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1122" name="Google Shape;1122;g70c9dc62ad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78ea6e5d42_0_5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1130" name="Google Shape;1130;g78ea6e5d42_0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78ea6e5d42_0_6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and mention the points below</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Replay:</a:t>
            </a:r>
            <a:endParaRPr/>
          </a:p>
          <a:p>
            <a:pPr marL="0" lvl="0" indent="0" algn="l" rtl="0">
              <a:lnSpc>
                <a:spcPct val="100000"/>
              </a:lnSpc>
              <a:spcBef>
                <a:spcPts val="0"/>
              </a:spcBef>
              <a:spcAft>
                <a:spcPts val="0"/>
              </a:spcAft>
              <a:buClr>
                <a:schemeClr val="dk1"/>
              </a:buClr>
              <a:buSzPts val="1100"/>
              <a:buFont typeface="Arial"/>
              <a:buNone/>
            </a:pPr>
            <a:r>
              <a:rPr lang="en-US"/>
              <a:t>Usage: Click Replay in the left menu from a previously completed run in the build history.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Restart from a stage: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Usage: You can find the Restart from Stage option in the Blue Ocean UI as well as the Classic UI.</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165" name="Google Shape;1165;g78ea6e5d42_0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70c9dc62ad_0_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1176" name="Google Shape;1176;g70c9dc62ad_0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6d92413b9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6d92413b9e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5" name="Google Shape;1185;g6d92413b9e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78ea6e5d42_0_6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a:t>
            </a:r>
            <a:endParaRPr/>
          </a:p>
        </p:txBody>
      </p:sp>
      <p:sp>
        <p:nvSpPr>
          <p:cNvPr id="1191" name="Google Shape;1191;g78ea6e5d42_0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0c9dc62a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70c9dc62a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70c9dc62ad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70c9dc62ad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70c9dc62ad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g70c9dc62ad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70c9dc62ad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70c9dc62ad_0_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g70c9dc62ad_0_5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6b2ecb4b00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6b2ecb4b00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g6b2ecb4b00_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6b2ecb4b00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6b2ecb4b00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g6b2ecb4b00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74</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6b2ecb4b00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6b2ecb4b00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8" name="Google Shape;1268;g6b2ecb4b00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b2ecb4b00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b2ecb4b00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g6b2ecb4b00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6b2ecb4b00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6b2ecb4b00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0" name="Google Shape;1290;g6b2ecb4b00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77</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6b2ecb4b00_1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6b2ecb4b00_1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g6b2ecb4b00_1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6b2ecb4b00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6b2ecb4b00_1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g6b2ecb4b00_1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79</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658cc98c81_3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658cc98c81_3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1" name="Google Shape;1321;g658cc98c81_3_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4309fcd6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Trainer Notes: Explain the slide </a:t>
            </a:r>
            <a:endParaRPr/>
          </a:p>
        </p:txBody>
      </p:sp>
      <p:sp>
        <p:nvSpPr>
          <p:cNvPr id="497" name="Google Shape;497;g74309fcd6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7c673543e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7c673543e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t>Trainer Notes: </a:t>
            </a:r>
            <a:r>
              <a:rPr lang="en-US"/>
              <a:t>Explain the project to the learners, and instruct them to perform it after the lesson. </a:t>
            </a:r>
            <a:endParaRPr/>
          </a:p>
          <a:p>
            <a:pPr marL="0" lvl="0" indent="0" algn="l" rtl="0">
              <a:spcBef>
                <a:spcPts val="0"/>
              </a:spcBef>
              <a:spcAft>
                <a:spcPts val="0"/>
              </a:spcAft>
              <a:buNone/>
            </a:pPr>
            <a:endParaRPr/>
          </a:p>
        </p:txBody>
      </p:sp>
      <p:sp>
        <p:nvSpPr>
          <p:cNvPr id="1334" name="Google Shape;1334;g7c673543e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8ea6e5d42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Trainer Notes: Explain the slide </a:t>
            </a:r>
            <a:endParaRPr/>
          </a:p>
        </p:txBody>
      </p:sp>
      <p:sp>
        <p:nvSpPr>
          <p:cNvPr id="505" name="Google Shape;505;g78ea6e5d42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10" name="Google Shape;58;p33">
            <a:extLst>
              <a:ext uri="{FF2B5EF4-FFF2-40B4-BE49-F238E27FC236}">
                <a16:creationId xmlns:a16="http://schemas.microsoft.com/office/drawing/2014/main" id="{E1B0D075-426A-144E-B2F0-01CFCEF59CCE}"/>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pic>
        <p:nvPicPr>
          <p:cNvPr id="11" name="Google Shape;64;p33">
            <a:extLst>
              <a:ext uri="{FF2B5EF4-FFF2-40B4-BE49-F238E27FC236}">
                <a16:creationId xmlns:a16="http://schemas.microsoft.com/office/drawing/2014/main" id="{65DEB72E-9F99-8042-8CCA-8ADF024DF2BB}"/>
              </a:ext>
            </a:extLst>
          </p:cNvPr>
          <p:cNvPicPr preferRelativeResize="0"/>
          <p:nvPr userDrawn="1"/>
        </p:nvPicPr>
        <p:blipFill rotWithShape="1">
          <a:blip r:embed="rId3">
            <a:alphaModFix/>
          </a:blip>
          <a:srcRect t="6807" b="6798"/>
          <a:stretch/>
        </p:blipFill>
        <p:spPr>
          <a:xfrm>
            <a:off x="2644902" y="1368575"/>
            <a:ext cx="5450041" cy="91075"/>
          </a:xfrm>
          <a:prstGeom prst="rect">
            <a:avLst/>
          </a:prstGeom>
          <a:noFill/>
          <a:ln>
            <a:noFill/>
          </a:ln>
        </p:spPr>
      </p:pic>
      <p:sp>
        <p:nvSpPr>
          <p:cNvPr id="26" name="Google Shape;26;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7" name="Google Shape;27;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19"/>
        <p:cNvGrpSpPr/>
        <p:nvPr/>
      </p:nvGrpSpPr>
      <p:grpSpPr>
        <a:xfrm>
          <a:off x="0" y="0"/>
          <a:ext cx="0" cy="0"/>
          <a:chOff x="0" y="0"/>
          <a:chExt cx="0" cy="0"/>
        </a:xfrm>
      </p:grpSpPr>
      <p:pic>
        <p:nvPicPr>
          <p:cNvPr id="120" name="Google Shape;120;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1" name="Google Shape;121;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2" name="Google Shape;122;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3" name="Google Shape;123;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124" name="Google Shape;124;p26"/>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125"/>
        <p:cNvGrpSpPr/>
        <p:nvPr/>
      </p:nvGrpSpPr>
      <p:grpSpPr>
        <a:xfrm>
          <a:off x="0" y="0"/>
          <a:ext cx="0" cy="0"/>
          <a:chOff x="0" y="0"/>
          <a:chExt cx="0" cy="0"/>
        </a:xfrm>
      </p:grpSpPr>
      <p:pic>
        <p:nvPicPr>
          <p:cNvPr id="6" name="Google Shape;83;g85d11cf31a_4_4">
            <a:extLst>
              <a:ext uri="{FF2B5EF4-FFF2-40B4-BE49-F238E27FC236}">
                <a16:creationId xmlns:a16="http://schemas.microsoft.com/office/drawing/2014/main" id="{C3884BAB-5578-494C-81B7-B527CDEDB9E4}"/>
              </a:ext>
            </a:extLst>
          </p:cNvPr>
          <p:cNvPicPr preferRelativeResize="0"/>
          <p:nvPr userDrawn="1"/>
        </p:nvPicPr>
        <p:blipFill rotWithShape="1">
          <a:blip r:embed="rId2">
            <a:alphaModFix/>
          </a:blip>
          <a:srcRect/>
          <a:stretch/>
        </p:blipFill>
        <p:spPr>
          <a:xfrm>
            <a:off x="0" y="0"/>
            <a:ext cx="16256002" cy="9144052"/>
          </a:xfrm>
          <a:prstGeom prst="rect">
            <a:avLst/>
          </a:prstGeom>
          <a:noFill/>
          <a:ln>
            <a:noFill/>
          </a:ln>
        </p:spPr>
      </p:pic>
      <p:sp>
        <p:nvSpPr>
          <p:cNvPr id="129" name="Google Shape;129;p28"/>
          <p:cNvSpPr txBox="1">
            <a:spLocks noGrp="1"/>
          </p:cNvSpPr>
          <p:nvPr>
            <p:ph type="body" idx="1"/>
          </p:nvPr>
        </p:nvSpPr>
        <p:spPr>
          <a:xfrm>
            <a:off x="0" y="3778902"/>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30"/>
        <p:cNvGrpSpPr/>
        <p:nvPr/>
      </p:nvGrpSpPr>
      <p:grpSpPr>
        <a:xfrm>
          <a:off x="0" y="0"/>
          <a:ext cx="0" cy="0"/>
          <a:chOff x="0" y="0"/>
          <a:chExt cx="0" cy="0"/>
        </a:xfrm>
      </p:grpSpPr>
      <p:pic>
        <p:nvPicPr>
          <p:cNvPr id="131" name="Google Shape;131;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2" name="Google Shape;132;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33" name="Google Shape;133;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134" name="Google Shape;134;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35" name="Google Shape;135;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39"/>
        <p:cNvGrpSpPr/>
        <p:nvPr/>
      </p:nvGrpSpPr>
      <p:grpSpPr>
        <a:xfrm>
          <a:off x="0" y="0"/>
          <a:ext cx="0" cy="0"/>
          <a:chOff x="0" y="0"/>
          <a:chExt cx="0" cy="0"/>
        </a:xfrm>
      </p:grpSpPr>
      <p:pic>
        <p:nvPicPr>
          <p:cNvPr id="7" name="Google Shape;20;g878fb86f4c_0_19">
            <a:extLst>
              <a:ext uri="{FF2B5EF4-FFF2-40B4-BE49-F238E27FC236}">
                <a16:creationId xmlns:a16="http://schemas.microsoft.com/office/drawing/2014/main" id="{8E76BB56-BDCA-6741-BCA3-FD84FB5156A6}"/>
              </a:ext>
            </a:extLst>
          </p:cNvPr>
          <p:cNvPicPr preferRelativeResize="0"/>
          <p:nvPr userDrawn="1"/>
        </p:nvPicPr>
        <p:blipFill rotWithShape="1">
          <a:blip r:embed="rId2">
            <a:alphaModFix/>
          </a:blip>
          <a:srcRect/>
          <a:stretch/>
        </p:blipFill>
        <p:spPr>
          <a:xfrm>
            <a:off x="0" y="-10"/>
            <a:ext cx="16256000" cy="9144007"/>
          </a:xfrm>
          <a:prstGeom prst="rect">
            <a:avLst/>
          </a:prstGeom>
          <a:noFill/>
          <a:ln>
            <a:noFill/>
          </a:ln>
        </p:spPr>
      </p:pic>
      <p:sp>
        <p:nvSpPr>
          <p:cNvPr id="8" name="Google Shape;21;g878fb86f4c_0_19">
            <a:extLst>
              <a:ext uri="{FF2B5EF4-FFF2-40B4-BE49-F238E27FC236}">
                <a16:creationId xmlns:a16="http://schemas.microsoft.com/office/drawing/2014/main" id="{6ACA0E60-8073-1A42-8B82-FB958CD1AC2E}"/>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
        <p:nvSpPr>
          <p:cNvPr id="143" name="Google Shape;143;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45"/>
        <p:cNvGrpSpPr/>
        <p:nvPr/>
      </p:nvGrpSpPr>
      <p:grpSpPr>
        <a:xfrm>
          <a:off x="0" y="0"/>
          <a:ext cx="0" cy="0"/>
          <a:chOff x="0" y="0"/>
          <a:chExt cx="0" cy="0"/>
        </a:xfrm>
      </p:grpSpPr>
      <p:pic>
        <p:nvPicPr>
          <p:cNvPr id="7" name="Google Shape;20;g878fb86f4c_0_19">
            <a:extLst>
              <a:ext uri="{FF2B5EF4-FFF2-40B4-BE49-F238E27FC236}">
                <a16:creationId xmlns:a16="http://schemas.microsoft.com/office/drawing/2014/main" id="{5E7ED572-CAC3-4C49-898A-B990EBB380E7}"/>
              </a:ext>
            </a:extLst>
          </p:cNvPr>
          <p:cNvPicPr preferRelativeResize="0"/>
          <p:nvPr userDrawn="1"/>
        </p:nvPicPr>
        <p:blipFill rotWithShape="1">
          <a:blip r:embed="rId2">
            <a:alphaModFix/>
          </a:blip>
          <a:srcRect/>
          <a:stretch/>
        </p:blipFill>
        <p:spPr>
          <a:xfrm>
            <a:off x="0" y="-10"/>
            <a:ext cx="16256000" cy="9144007"/>
          </a:xfrm>
          <a:prstGeom prst="rect">
            <a:avLst/>
          </a:prstGeom>
          <a:noFill/>
          <a:ln>
            <a:noFill/>
          </a:ln>
        </p:spPr>
      </p:pic>
      <p:sp>
        <p:nvSpPr>
          <p:cNvPr id="149" name="Google Shape;149;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 name="Google Shape;21;g878fb86f4c_0_19">
            <a:extLst>
              <a:ext uri="{FF2B5EF4-FFF2-40B4-BE49-F238E27FC236}">
                <a16:creationId xmlns:a16="http://schemas.microsoft.com/office/drawing/2014/main" id="{D7D5790D-F48F-1B41-B5F2-30369D1F83D8}"/>
              </a:ext>
            </a:extLst>
          </p:cNvPr>
          <p:cNvSpPr/>
          <p:nvPr userDrawn="1"/>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lumMod val="75000"/>
                    <a:lumOff val="25000"/>
                  </a:schemeClr>
                </a:solidFill>
                <a:latin typeface="Open Sans"/>
                <a:ea typeface="Open Sans"/>
                <a:cs typeface="Open Sans"/>
                <a:sym typeface="Open Sans"/>
              </a:rPr>
              <a:t>Assisted Practice</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51"/>
        <p:cNvGrpSpPr/>
        <p:nvPr/>
      </p:nvGrpSpPr>
      <p:grpSpPr>
        <a:xfrm>
          <a:off x="0" y="0"/>
          <a:ext cx="0" cy="0"/>
          <a:chOff x="0" y="0"/>
          <a:chExt cx="0" cy="0"/>
        </a:xfrm>
      </p:grpSpPr>
      <p:pic>
        <p:nvPicPr>
          <p:cNvPr id="152" name="Google Shape;152;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3" name="Google Shape;153;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4" name="Google Shape;154;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p3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6" name="Google Shape;156;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57"/>
        <p:cNvGrpSpPr/>
        <p:nvPr/>
      </p:nvGrpSpPr>
      <p:grpSpPr>
        <a:xfrm>
          <a:off x="0" y="0"/>
          <a:ext cx="0" cy="0"/>
          <a:chOff x="0" y="0"/>
          <a:chExt cx="0" cy="0"/>
        </a:xfrm>
      </p:grpSpPr>
      <p:pic>
        <p:nvPicPr>
          <p:cNvPr id="158" name="Google Shape;158;p5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9" name="Google Shape;159;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0" name="Google Shape;160;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63"/>
        <p:cNvGrpSpPr/>
        <p:nvPr/>
      </p:nvGrpSpPr>
      <p:grpSpPr>
        <a:xfrm>
          <a:off x="0" y="0"/>
          <a:ext cx="0" cy="0"/>
          <a:chOff x="0" y="0"/>
          <a:chExt cx="0" cy="0"/>
        </a:xfrm>
      </p:grpSpPr>
      <p:pic>
        <p:nvPicPr>
          <p:cNvPr id="164" name="Google Shape;164;p5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5" name="Google Shape;165;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6" name="Google Shape;166;p5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5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8" name="Google Shape;168;p5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71" name="Google Shape;171;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2" name="Google Shape;172;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 name="Google Shape;173;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4" name="Google Shape;174;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75"/>
        <p:cNvGrpSpPr/>
        <p:nvPr/>
      </p:nvGrpSpPr>
      <p:grpSpPr>
        <a:xfrm>
          <a:off x="0" y="0"/>
          <a:ext cx="0" cy="0"/>
          <a:chOff x="0" y="0"/>
          <a:chExt cx="0" cy="0"/>
        </a:xfrm>
      </p:grpSpPr>
      <p:pic>
        <p:nvPicPr>
          <p:cNvPr id="176" name="Google Shape;176;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7" name="Google Shape;177;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8" name="Google Shape;178;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2"/>
        <p:cNvGrpSpPr/>
        <p:nvPr/>
      </p:nvGrpSpPr>
      <p:grpSpPr>
        <a:xfrm>
          <a:off x="0" y="0"/>
          <a:ext cx="0" cy="0"/>
          <a:chOff x="0" y="0"/>
          <a:chExt cx="0" cy="0"/>
        </a:xfrm>
      </p:grpSpPr>
      <p:pic>
        <p:nvPicPr>
          <p:cNvPr id="16" name="Google Shape;23;g6ea8db464a_0_275">
            <a:extLst>
              <a:ext uri="{FF2B5EF4-FFF2-40B4-BE49-F238E27FC236}">
                <a16:creationId xmlns:a16="http://schemas.microsoft.com/office/drawing/2014/main" id="{6693153B-D541-4149-89A0-52B9A2811AE4}"/>
              </a:ext>
            </a:extLst>
          </p:cNvPr>
          <p:cNvPicPr preferRelativeResize="0"/>
          <p:nvPr userDrawn="1"/>
        </p:nvPicPr>
        <p:blipFill rotWithShape="1">
          <a:blip r:embed="rId2">
            <a:alphaModFix/>
          </a:blip>
          <a:srcRect/>
          <a:stretch/>
        </p:blipFill>
        <p:spPr>
          <a:xfrm>
            <a:off x="-8503" y="0"/>
            <a:ext cx="16256002" cy="9144001"/>
          </a:xfrm>
          <a:prstGeom prst="rect">
            <a:avLst/>
          </a:prstGeom>
          <a:noFill/>
          <a:ln>
            <a:noFill/>
          </a:ln>
        </p:spPr>
      </p:pic>
      <p:sp>
        <p:nvSpPr>
          <p:cNvPr id="35" name="Google Shape;35;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 name="Google Shape;38;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 name="Google Shape;39;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 name="Google Shape;40;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81"/>
        <p:cNvGrpSpPr/>
        <p:nvPr/>
      </p:nvGrpSpPr>
      <p:grpSpPr>
        <a:xfrm>
          <a:off x="0" y="0"/>
          <a:ext cx="0" cy="0"/>
          <a:chOff x="0" y="0"/>
          <a:chExt cx="0" cy="0"/>
        </a:xfrm>
      </p:grpSpPr>
      <p:pic>
        <p:nvPicPr>
          <p:cNvPr id="182" name="Google Shape;182;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3" name="Google Shape;183;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4" name="Google Shape;184;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 name="Google Shape;185;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87"/>
        <p:cNvGrpSpPr/>
        <p:nvPr/>
      </p:nvGrpSpPr>
      <p:grpSpPr>
        <a:xfrm>
          <a:off x="0" y="0"/>
          <a:ext cx="0" cy="0"/>
          <a:chOff x="0" y="0"/>
          <a:chExt cx="0" cy="0"/>
        </a:xfrm>
      </p:grpSpPr>
      <p:pic>
        <p:nvPicPr>
          <p:cNvPr id="188" name="Google Shape;188;p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9" name="Google Shape;189;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0" name="Google Shape;190;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91" name="Google Shape;191;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2" name="Google Shape;192;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3" name="Google Shape;193;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4" name="Google Shape;194;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5" name="Google Shape;195;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6" name="Google Shape;196;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7" name="Google Shape;197;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8" name="Google Shape;198;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1" name="Google Shape;201;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2" name="Google Shape;202;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203"/>
        <p:cNvGrpSpPr/>
        <p:nvPr/>
      </p:nvGrpSpPr>
      <p:grpSpPr>
        <a:xfrm>
          <a:off x="0" y="0"/>
          <a:ext cx="0" cy="0"/>
          <a:chOff x="0" y="0"/>
          <a:chExt cx="0" cy="0"/>
        </a:xfrm>
      </p:grpSpPr>
      <p:pic>
        <p:nvPicPr>
          <p:cNvPr id="204" name="Google Shape;204;p4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5" name="Google Shape;205;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6" name="Google Shape;206;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07" name="Google Shape;207;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9" name="Google Shape;209;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0" name="Google Shape;210;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11" name="Google Shape;211;p4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12" name="Google Shape;212;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14" name="Google Shape;214;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15" name="Google Shape;215;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16" name="Google Shape;216;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17" name="Google Shape;217;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8" name="Google Shape;218;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9" name="Google Shape;219;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0" name="Google Shape;220;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1" name="Google Shape;221;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22" name="Google Shape;222;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3" name="Rectangle 2">
            <a:extLst>
              <a:ext uri="{FF2B5EF4-FFF2-40B4-BE49-F238E27FC236}">
                <a16:creationId xmlns:a16="http://schemas.microsoft.com/office/drawing/2014/main" id="{04560269-7158-5F42-8394-7E57C135C828}"/>
              </a:ext>
            </a:extLst>
          </p:cNvPr>
          <p:cNvSpPr/>
          <p:nvPr userDrawn="1"/>
        </p:nvSpPr>
        <p:spPr>
          <a:xfrm>
            <a:off x="7305963" y="4785843"/>
            <a:ext cx="8128000" cy="4288353"/>
          </a:xfrm>
          <a:prstGeom prst="rect">
            <a:avLst/>
          </a:prstGeom>
        </p:spPr>
        <p:txBody>
          <a:bodyPr>
            <a:spAutoFit/>
          </a:bodyPr>
          <a:lstStyle/>
          <a:p>
            <a:pPr marL="228600" indent="-228600" algn="ctr">
              <a:spcBef>
                <a:spcPts val="1000"/>
              </a:spcBef>
            </a:pPr>
            <a:r>
              <a:rPr lang="en-US" sz="3800" b="1" i="0" dirty="0">
                <a:solidFill>
                  <a:srgbClr val="404040"/>
                </a:solidFill>
                <a:latin typeface="Open Sans" panose="020B0606030504020204" pitchFamily="34" charset="0"/>
                <a:ea typeface="Open Sans" panose="020B0606030504020204" pitchFamily="34" charset="0"/>
                <a:cs typeface="Open Sans" panose="020B0606030504020204" pitchFamily="34" charset="0"/>
              </a:rPr>
              <a:t>Post Graduate Program </a:t>
            </a:r>
          </a:p>
          <a:p>
            <a:pPr marL="228600" indent="-228600" algn="ctr">
              <a:spcBef>
                <a:spcPts val="1000"/>
              </a:spcBef>
            </a:pPr>
            <a:r>
              <a:rPr lang="en-US" sz="3800" b="1" i="0" dirty="0">
                <a:solidFill>
                  <a:srgbClr val="404040"/>
                </a:solidFill>
                <a:latin typeface="Open Sans" panose="020B0606030504020204" pitchFamily="34" charset="0"/>
                <a:ea typeface="Open Sans" panose="020B0606030504020204" pitchFamily="34" charset="0"/>
                <a:cs typeface="Open Sans" panose="020B0606030504020204" pitchFamily="34" charset="0"/>
              </a:rPr>
              <a:t>in DevOps</a:t>
            </a:r>
          </a:p>
          <a:p>
            <a:pPr marL="228600" indent="-228600" algn="ctr">
              <a:spcBef>
                <a:spcPts val="1000"/>
              </a:spcBef>
            </a:pPr>
            <a:br>
              <a:rPr lang="en-US" sz="3600" b="1" dirty="0">
                <a:solidFill>
                  <a:srgbClr val="434343"/>
                </a:solidFill>
                <a:latin typeface="Open Sans" panose="020B0606030504020204" pitchFamily="34" charset="0"/>
                <a:ea typeface="Open Sans" panose="020B0606030504020204" pitchFamily="34" charset="0"/>
                <a:cs typeface="Open Sans" panose="020B0606030504020204" pitchFamily="34" charset="0"/>
              </a:rPr>
            </a:br>
            <a:br>
              <a:rPr lang="en-US" sz="3600" b="1" dirty="0">
                <a:solidFill>
                  <a:srgbClr val="434343"/>
                </a:solidFill>
                <a:latin typeface="Open Sans" panose="020B0606030504020204" pitchFamily="34" charset="0"/>
                <a:ea typeface="Open Sans" panose="020B0606030504020204" pitchFamily="34" charset="0"/>
                <a:cs typeface="Open Sans" panose="020B0606030504020204" pitchFamily="34" charset="0"/>
              </a:rPr>
            </a:br>
            <a:endParaRPr lang="en-US" sz="3600" dirty="0">
              <a:latin typeface="Open Sans" panose="020B0606030504020204" pitchFamily="34" charset="0"/>
              <a:ea typeface="Open Sans" panose="020B0606030504020204" pitchFamily="34" charset="0"/>
              <a:cs typeface="Open Sans" panose="020B0606030504020204" pitchFamily="34" charset="0"/>
            </a:endParaRPr>
          </a:p>
          <a:p>
            <a:br>
              <a:rPr lang="en-US" sz="3600" dirty="0">
                <a:latin typeface="Open Sans" panose="020B0606030504020204" pitchFamily="34" charset="0"/>
                <a:ea typeface="Open Sans" panose="020B0606030504020204" pitchFamily="34" charset="0"/>
                <a:cs typeface="Open Sans" panose="020B0606030504020204" pitchFamily="34" charset="0"/>
              </a:rPr>
            </a:b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7635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17"/>
        <p:cNvGrpSpPr/>
        <p:nvPr/>
      </p:nvGrpSpPr>
      <p:grpSpPr>
        <a:xfrm>
          <a:off x="0" y="0"/>
          <a:ext cx="0" cy="0"/>
          <a:chOff x="0" y="0"/>
          <a:chExt cx="0" cy="0"/>
        </a:xfrm>
      </p:grpSpPr>
      <p:pic>
        <p:nvPicPr>
          <p:cNvPr id="18" name="Google Shape;18;g85d11cf31a_2_2"/>
          <p:cNvPicPr preferRelativeResize="0"/>
          <p:nvPr/>
        </p:nvPicPr>
        <p:blipFill rotWithShape="1">
          <a:blip r:embed="rId2">
            <a:alphaModFix/>
          </a:blip>
          <a:srcRect/>
          <a:stretch/>
        </p:blipFill>
        <p:spPr>
          <a:xfrm>
            <a:off x="0" y="-10"/>
            <a:ext cx="16256002" cy="9144009"/>
          </a:xfrm>
          <a:prstGeom prst="rect">
            <a:avLst/>
          </a:prstGeom>
          <a:noFill/>
          <a:ln>
            <a:noFill/>
          </a:ln>
        </p:spPr>
      </p:pic>
    </p:spTree>
    <p:extLst>
      <p:ext uri="{BB962C8B-B14F-4D97-AF65-F5344CB8AC3E}">
        <p14:creationId xmlns:p14="http://schemas.microsoft.com/office/powerpoint/2010/main" val="2987724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29"/>
        <p:cNvGrpSpPr/>
        <p:nvPr/>
      </p:nvGrpSpPr>
      <p:grpSpPr>
        <a:xfrm>
          <a:off x="0" y="0"/>
          <a:ext cx="0" cy="0"/>
          <a:chOff x="0" y="0"/>
          <a:chExt cx="0" cy="0"/>
        </a:xfrm>
      </p:grpSpPr>
      <p:pic>
        <p:nvPicPr>
          <p:cNvPr id="10" name="Google Shape;58;p33">
            <a:extLst>
              <a:ext uri="{FF2B5EF4-FFF2-40B4-BE49-F238E27FC236}">
                <a16:creationId xmlns:a16="http://schemas.microsoft.com/office/drawing/2014/main" id="{11B7F69B-CBA1-204B-8F30-605F995DAAF0}"/>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pic>
        <p:nvPicPr>
          <p:cNvPr id="11" name="Google Shape;64;p33">
            <a:extLst>
              <a:ext uri="{FF2B5EF4-FFF2-40B4-BE49-F238E27FC236}">
                <a16:creationId xmlns:a16="http://schemas.microsoft.com/office/drawing/2014/main" id="{DF61DAF0-6990-B445-963D-33515FBD315A}"/>
              </a:ext>
            </a:extLst>
          </p:cNvPr>
          <p:cNvPicPr preferRelativeResize="0"/>
          <p:nvPr userDrawn="1"/>
        </p:nvPicPr>
        <p:blipFill rotWithShape="1">
          <a:blip r:embed="rId3">
            <a:alphaModFix/>
          </a:blip>
          <a:srcRect t="6807" b="6798"/>
          <a:stretch/>
        </p:blipFill>
        <p:spPr>
          <a:xfrm>
            <a:off x="3023258" y="1368575"/>
            <a:ext cx="4954583" cy="91075"/>
          </a:xfrm>
          <a:prstGeom prst="rect">
            <a:avLst/>
          </a:prstGeom>
          <a:noFill/>
          <a:ln>
            <a:noFill/>
          </a:ln>
        </p:spPr>
      </p:pic>
      <p:sp>
        <p:nvSpPr>
          <p:cNvPr id="233" name="Google Shape;233;g658cc98c81_3_32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sz="1400" b="0" i="0" u="none" strike="noStrike" cap="none" dirty="0">
              <a:solidFill>
                <a:srgbClr val="000000"/>
              </a:solidFill>
              <a:latin typeface="Arial"/>
              <a:ea typeface="Arial"/>
              <a:cs typeface="Arial"/>
              <a:sym typeface="Arial"/>
            </a:endParaRPr>
          </a:p>
        </p:txBody>
      </p:sp>
      <p:sp>
        <p:nvSpPr>
          <p:cNvPr id="234" name="Google Shape;234;g658cc98c81_3_32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g658cc98c81_3_32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g658cc98c81_3_32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g658cc98c81_3_32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38"/>
        <p:cNvGrpSpPr/>
        <p:nvPr/>
      </p:nvGrpSpPr>
      <p:grpSpPr>
        <a:xfrm>
          <a:off x="0" y="0"/>
          <a:ext cx="0" cy="0"/>
          <a:chOff x="0" y="0"/>
          <a:chExt cx="0" cy="0"/>
        </a:xfrm>
      </p:grpSpPr>
      <p:pic>
        <p:nvPicPr>
          <p:cNvPr id="239" name="Google Shape;239;g658cc98c81_3_26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0" name="Google Shape;240;g658cc98c81_3_26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1" name="Google Shape;241;g658cc98c81_3_26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2" name="Google Shape;242;g658cc98c81_3_26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3" name="Google Shape;243;g658cc98c81_3_26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4" name="Google Shape;244;g658cc98c81_3_26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g658cc98c81_3_26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g658cc98c81_3_26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g658cc98c81_3_26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g658cc98c81_3_26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g658cc98c81_3_26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g658cc98c81_3_265"/>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g658cc98c81_3_265"/>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52"/>
        <p:cNvGrpSpPr/>
        <p:nvPr/>
      </p:nvGrpSpPr>
      <p:grpSpPr>
        <a:xfrm>
          <a:off x="0" y="0"/>
          <a:ext cx="0" cy="0"/>
          <a:chOff x="0" y="0"/>
          <a:chExt cx="0" cy="0"/>
        </a:xfrm>
      </p:grpSpPr>
      <p:pic>
        <p:nvPicPr>
          <p:cNvPr id="253" name="Google Shape;253;g658cc98c81_3_27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4" name="Google Shape;254;g658cc98c81_3_27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5" name="Google Shape;255;g658cc98c81_3_27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56" name="Google Shape;256;g658cc98c81_3_27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7" name="Google Shape;257;g658cc98c81_3_27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g658cc98c81_3_279"/>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9" name="Google Shape;259;g658cc98c81_3_27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60" name="Google Shape;260;g658cc98c81_3_27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61" name="Google Shape;261;g658cc98c81_3_279"/>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2" name="Google Shape;262;g658cc98c81_3_27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3" name="Google Shape;263;g658cc98c81_3_27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4" name="Google Shape;264;g658cc98c81_3_27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5" name="Google Shape;265;g658cc98c81_3_27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6" name="Google Shape;266;g658cc98c81_3_27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7" name="Google Shape;267;g658cc98c81_3_27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8" name="Google Shape;268;g658cc98c81_3_27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g658cc98c81_3_27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70"/>
        <p:cNvGrpSpPr/>
        <p:nvPr/>
      </p:nvGrpSpPr>
      <p:grpSpPr>
        <a:xfrm>
          <a:off x="0" y="0"/>
          <a:ext cx="0" cy="0"/>
          <a:chOff x="0" y="0"/>
          <a:chExt cx="0" cy="0"/>
        </a:xfrm>
      </p:grpSpPr>
      <p:pic>
        <p:nvPicPr>
          <p:cNvPr id="271" name="Google Shape;271;g658cc98c81_3_29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2" name="Google Shape;272;g658cc98c81_3_2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73" name="Google Shape;273;g658cc98c81_3_29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4" name="Google Shape;274;g658cc98c81_3_29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5" name="Google Shape;275;g658cc98c81_3_29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g658cc98c81_3_29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77" name="Google Shape;277;g658cc98c81_3_29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78" name="Google Shape;278;g658cc98c81_3_297"/>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9" name="Google Shape;279;g658cc98c81_3_297"/>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80"/>
        <p:cNvGrpSpPr/>
        <p:nvPr/>
      </p:nvGrpSpPr>
      <p:grpSpPr>
        <a:xfrm>
          <a:off x="0" y="0"/>
          <a:ext cx="0" cy="0"/>
          <a:chOff x="0" y="0"/>
          <a:chExt cx="0" cy="0"/>
        </a:xfrm>
      </p:grpSpPr>
      <p:pic>
        <p:nvPicPr>
          <p:cNvPr id="281" name="Google Shape;281;g658cc98c81_3_30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2" name="Google Shape;282;g658cc98c81_3_30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83" name="Google Shape;283;g658cc98c81_3_30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4" name="Google Shape;284;g658cc98c81_3_30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5" name="Google Shape;285;g658cc98c81_3_30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6" name="Google Shape;286;g658cc98c81_3_30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7" name="Google Shape;287;g658cc98c81_3_30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88" name="Google Shape;288;g658cc98c81_3_30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89" name="Google Shape;289;g658cc98c81_3_30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0" name="Google Shape;290;g658cc98c81_3_30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1" name="Google Shape;291;g658cc98c81_3_30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2" name="Google Shape;292;g658cc98c81_3_30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3" name="Google Shape;293;g658cc98c81_3_30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7"/>
        <p:cNvGrpSpPr/>
        <p:nvPr/>
      </p:nvGrpSpPr>
      <p:grpSpPr>
        <a:xfrm>
          <a:off x="0" y="0"/>
          <a:ext cx="0" cy="0"/>
          <a:chOff x="0" y="0"/>
          <a:chExt cx="0" cy="0"/>
        </a:xfrm>
      </p:grpSpPr>
      <p:pic>
        <p:nvPicPr>
          <p:cNvPr id="5" name="Google Shape;31;p30">
            <a:extLst>
              <a:ext uri="{FF2B5EF4-FFF2-40B4-BE49-F238E27FC236}">
                <a16:creationId xmlns:a16="http://schemas.microsoft.com/office/drawing/2014/main" id="{174CFA06-A553-C945-8099-7962C33D5095}"/>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 name="Google Shape;32;p30">
            <a:extLst>
              <a:ext uri="{FF2B5EF4-FFF2-40B4-BE49-F238E27FC236}">
                <a16:creationId xmlns:a16="http://schemas.microsoft.com/office/drawing/2014/main" id="{C758E1A9-BC5F-2746-B80E-AFB14DEBEBC2}"/>
              </a:ext>
            </a:extLst>
          </p:cNvPr>
          <p:cNvSpPr/>
          <p:nvPr userDrawn="1"/>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Knowledge Check</a:t>
            </a:r>
            <a:endParaRPr sz="1400" b="0" i="0" u="none" strike="noStrike" cap="none" dirty="0">
              <a:solidFill>
                <a:srgbClr val="3F3F3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sson-end Project" userDrawn="1">
  <p:cSld name="Lesson-end Project">
    <p:spTree>
      <p:nvGrpSpPr>
        <p:cNvPr id="1" name="Shape 337"/>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102B753-51F1-274D-9084-60993083F166}"/>
              </a:ext>
            </a:extLst>
          </p:cNvPr>
          <p:cNvPicPr>
            <a:picLocks noChangeAspect="1"/>
          </p:cNvPicPr>
          <p:nvPr userDrawn="1"/>
        </p:nvPicPr>
        <p:blipFill>
          <a:blip r:embed="rId2"/>
          <a:stretch>
            <a:fillRect/>
          </a:stretch>
        </p:blipFill>
        <p:spPr>
          <a:xfrm>
            <a:off x="0" y="0"/>
            <a:ext cx="16256000" cy="9144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51"/>
        <p:cNvGrpSpPr/>
        <p:nvPr/>
      </p:nvGrpSpPr>
      <p:grpSpPr>
        <a:xfrm>
          <a:off x="0" y="0"/>
          <a:ext cx="0" cy="0"/>
          <a:chOff x="0" y="0"/>
          <a:chExt cx="0" cy="0"/>
        </a:xfrm>
      </p:grpSpPr>
      <p:pic>
        <p:nvPicPr>
          <p:cNvPr id="15" name="Google Shape;29;p31">
            <a:extLst>
              <a:ext uri="{FF2B5EF4-FFF2-40B4-BE49-F238E27FC236}">
                <a16:creationId xmlns:a16="http://schemas.microsoft.com/office/drawing/2014/main" id="{62334131-6F99-604B-A660-D0CDC7C28CA0}"/>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55" name="Google Shape;55;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 name="Google Shape;30;p31">
            <a:extLst>
              <a:ext uri="{FF2B5EF4-FFF2-40B4-BE49-F238E27FC236}">
                <a16:creationId xmlns:a16="http://schemas.microsoft.com/office/drawing/2014/main" id="{6F0FCD38-DDFA-0244-BB85-86271B0D6066}"/>
              </a:ext>
            </a:extLst>
          </p:cNvPr>
          <p:cNvSpPr txBox="1"/>
          <p:nvPr userDrawn="1"/>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7" name="Google Shape;33;p31">
            <a:extLst>
              <a:ext uri="{FF2B5EF4-FFF2-40B4-BE49-F238E27FC236}">
                <a16:creationId xmlns:a16="http://schemas.microsoft.com/office/drawing/2014/main" id="{913A6E26-9472-BE40-BA47-2DE54703A5F5}"/>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 name="Google Shape;34;p31">
            <a:extLst>
              <a:ext uri="{FF2B5EF4-FFF2-40B4-BE49-F238E27FC236}">
                <a16:creationId xmlns:a16="http://schemas.microsoft.com/office/drawing/2014/main" id="{B45AF244-389D-0D4C-80A8-C05276FC9291}"/>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 name="Google Shape;35;p31">
            <a:extLst>
              <a:ext uri="{FF2B5EF4-FFF2-40B4-BE49-F238E27FC236}">
                <a16:creationId xmlns:a16="http://schemas.microsoft.com/office/drawing/2014/main" id="{E43699A1-72F2-F247-8D95-6CC719560AC7}"/>
              </a:ext>
            </a:extLst>
          </p:cNvPr>
          <p:cNvSpPr txBox="1"/>
          <p:nvPr userDrawn="1"/>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0" name="Google Shape;36;p31">
            <a:extLst>
              <a:ext uri="{FF2B5EF4-FFF2-40B4-BE49-F238E27FC236}">
                <a16:creationId xmlns:a16="http://schemas.microsoft.com/office/drawing/2014/main" id="{DF7F8870-9142-1249-B33C-F07202AFD695}"/>
              </a:ext>
            </a:extLst>
          </p:cNvPr>
          <p:cNvSpPr txBox="1"/>
          <p:nvPr userDrawn="1"/>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5"/>
        <p:cNvGrpSpPr/>
        <p:nvPr/>
      </p:nvGrpSpPr>
      <p:grpSpPr>
        <a:xfrm>
          <a:off x="0" y="0"/>
          <a:ext cx="0" cy="0"/>
          <a:chOff x="0" y="0"/>
          <a:chExt cx="0" cy="0"/>
        </a:xfrm>
      </p:grpSpPr>
      <p:pic>
        <p:nvPicPr>
          <p:cNvPr id="19" name="Google Shape;42;g6ea8db464a_0_18">
            <a:extLst>
              <a:ext uri="{FF2B5EF4-FFF2-40B4-BE49-F238E27FC236}">
                <a16:creationId xmlns:a16="http://schemas.microsoft.com/office/drawing/2014/main" id="{10785862-0570-574A-8AC2-0DBFFCF2720D}"/>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69" name="Google Shape;69;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32"/>
          <p:cNvSpPr txBox="1"/>
          <p:nvPr/>
        </p:nvSpPr>
        <p:spPr>
          <a:xfrm>
            <a:off x="1136566" y="720555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sp>
        <p:nvSpPr>
          <p:cNvPr id="74" name="Google Shape;74;p32"/>
          <p:cNvSpPr txBox="1">
            <a:spLocks noGrp="1"/>
          </p:cNvSpPr>
          <p:nvPr>
            <p:ph type="body" idx="4"/>
          </p:nvPr>
        </p:nvSpPr>
        <p:spPr>
          <a:xfrm>
            <a:off x="3756146" y="720555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79" name="Google Shape;79;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 name="Google Shape;30;p31">
            <a:extLst>
              <a:ext uri="{FF2B5EF4-FFF2-40B4-BE49-F238E27FC236}">
                <a16:creationId xmlns:a16="http://schemas.microsoft.com/office/drawing/2014/main" id="{CE421EB7-945D-3341-A174-FD8176EA42E3}"/>
              </a:ext>
            </a:extLst>
          </p:cNvPr>
          <p:cNvSpPr txBox="1"/>
          <p:nvPr userDrawn="1"/>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21" name="Google Shape;33;p31">
            <a:extLst>
              <a:ext uri="{FF2B5EF4-FFF2-40B4-BE49-F238E27FC236}">
                <a16:creationId xmlns:a16="http://schemas.microsoft.com/office/drawing/2014/main" id="{3ACD6050-4F48-2245-B623-3ADCBB673CC7}"/>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2" name="Google Shape;34;p31">
            <a:extLst>
              <a:ext uri="{FF2B5EF4-FFF2-40B4-BE49-F238E27FC236}">
                <a16:creationId xmlns:a16="http://schemas.microsoft.com/office/drawing/2014/main" id="{01D86F0C-498C-D844-9071-B14A63DCC09E}"/>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 name="Google Shape;35;p31">
            <a:extLst>
              <a:ext uri="{FF2B5EF4-FFF2-40B4-BE49-F238E27FC236}">
                <a16:creationId xmlns:a16="http://schemas.microsoft.com/office/drawing/2014/main" id="{E495EED2-9BD6-FA40-875E-5BDC3B8BCF37}"/>
              </a:ext>
            </a:extLst>
          </p:cNvPr>
          <p:cNvSpPr txBox="1"/>
          <p:nvPr userDrawn="1"/>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 name="Google Shape;36;p31">
            <a:extLst>
              <a:ext uri="{FF2B5EF4-FFF2-40B4-BE49-F238E27FC236}">
                <a16:creationId xmlns:a16="http://schemas.microsoft.com/office/drawing/2014/main" id="{D6C9EB7D-A1E7-DC48-BDC9-DA31535BBC5D}"/>
              </a:ext>
            </a:extLst>
          </p:cNvPr>
          <p:cNvSpPr txBox="1"/>
          <p:nvPr userDrawn="1"/>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83"/>
        <p:cNvGrpSpPr/>
        <p:nvPr/>
      </p:nvGrpSpPr>
      <p:grpSpPr>
        <a:xfrm>
          <a:off x="0" y="0"/>
          <a:ext cx="0" cy="0"/>
          <a:chOff x="0" y="0"/>
          <a:chExt cx="0" cy="0"/>
        </a:xfrm>
      </p:grpSpPr>
      <p:pic>
        <p:nvPicPr>
          <p:cNvPr id="11" name="Google Shape;29;p31">
            <a:extLst>
              <a:ext uri="{FF2B5EF4-FFF2-40B4-BE49-F238E27FC236}">
                <a16:creationId xmlns:a16="http://schemas.microsoft.com/office/drawing/2014/main" id="{88E5D14B-5DE7-334F-AC36-D966D3540A12}"/>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87" name="Google Shape;87;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 name="Google Shape;30;p31">
            <a:extLst>
              <a:ext uri="{FF2B5EF4-FFF2-40B4-BE49-F238E27FC236}">
                <a16:creationId xmlns:a16="http://schemas.microsoft.com/office/drawing/2014/main" id="{CFC33449-2AF6-8446-9AA7-0B7FE1E60698}"/>
              </a:ext>
            </a:extLst>
          </p:cNvPr>
          <p:cNvSpPr txBox="1"/>
          <p:nvPr userDrawn="1"/>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3" name="Google Shape;33;p31">
            <a:extLst>
              <a:ext uri="{FF2B5EF4-FFF2-40B4-BE49-F238E27FC236}">
                <a16:creationId xmlns:a16="http://schemas.microsoft.com/office/drawing/2014/main" id="{B0D9972D-DEAB-C148-BE75-E0E0AE2DF65A}"/>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 name="Google Shape;34;p31">
            <a:extLst>
              <a:ext uri="{FF2B5EF4-FFF2-40B4-BE49-F238E27FC236}">
                <a16:creationId xmlns:a16="http://schemas.microsoft.com/office/drawing/2014/main" id="{6BF9D9D3-A661-A645-930F-E8EE74F5971E}"/>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93"/>
        <p:cNvGrpSpPr/>
        <p:nvPr/>
      </p:nvGrpSpPr>
      <p:grpSpPr>
        <a:xfrm>
          <a:off x="0" y="0"/>
          <a:ext cx="0" cy="0"/>
          <a:chOff x="0" y="0"/>
          <a:chExt cx="0" cy="0"/>
        </a:xfrm>
      </p:grpSpPr>
      <p:pic>
        <p:nvPicPr>
          <p:cNvPr id="15" name="Google Shape;42;g6ea8db464a_0_18">
            <a:extLst>
              <a:ext uri="{FF2B5EF4-FFF2-40B4-BE49-F238E27FC236}">
                <a16:creationId xmlns:a16="http://schemas.microsoft.com/office/drawing/2014/main" id="{1DBDC584-0FE7-E04E-A901-C5B3C83AE267}"/>
              </a:ext>
            </a:extLst>
          </p:cNvPr>
          <p:cNvPicPr preferRelativeResize="0"/>
          <p:nvPr userDrawn="1"/>
        </p:nvPicPr>
        <p:blipFill rotWithShape="1">
          <a:blip r:embed="rId2">
            <a:alphaModFix/>
          </a:blip>
          <a:srcRect/>
          <a:stretch/>
        </p:blipFill>
        <p:spPr>
          <a:xfrm>
            <a:off x="0" y="0"/>
            <a:ext cx="16256002" cy="9144001"/>
          </a:xfrm>
          <a:prstGeom prst="rect">
            <a:avLst/>
          </a:prstGeom>
          <a:noFill/>
          <a:ln>
            <a:noFill/>
          </a:ln>
        </p:spPr>
      </p:pic>
      <p:sp>
        <p:nvSpPr>
          <p:cNvPr id="97" name="Google Shape;97;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43"/>
          <p:cNvSpPr txBox="1">
            <a:spLocks noGrp="1"/>
          </p:cNvSpPr>
          <p:nvPr>
            <p:ph type="body" idx="4"/>
          </p:nvPr>
        </p:nvSpPr>
        <p:spPr>
          <a:xfrm>
            <a:off x="3868112" y="720555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105" name="Google Shape;105;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 name="Google Shape;72;p32">
            <a:extLst>
              <a:ext uri="{FF2B5EF4-FFF2-40B4-BE49-F238E27FC236}">
                <a16:creationId xmlns:a16="http://schemas.microsoft.com/office/drawing/2014/main" id="{6C0DFA77-91A8-B248-8040-103D7E854997}"/>
              </a:ext>
            </a:extLst>
          </p:cNvPr>
          <p:cNvSpPr txBox="1"/>
          <p:nvPr userDrawn="1"/>
        </p:nvSpPr>
        <p:spPr>
          <a:xfrm>
            <a:off x="1136566" y="720555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sp>
        <p:nvSpPr>
          <p:cNvPr id="17" name="Google Shape;30;p31">
            <a:extLst>
              <a:ext uri="{FF2B5EF4-FFF2-40B4-BE49-F238E27FC236}">
                <a16:creationId xmlns:a16="http://schemas.microsoft.com/office/drawing/2014/main" id="{08C3A4F1-D312-604C-9989-674E6D30C884}"/>
              </a:ext>
            </a:extLst>
          </p:cNvPr>
          <p:cNvSpPr txBox="1"/>
          <p:nvPr userDrawn="1"/>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8" name="Google Shape;33;p31">
            <a:extLst>
              <a:ext uri="{FF2B5EF4-FFF2-40B4-BE49-F238E27FC236}">
                <a16:creationId xmlns:a16="http://schemas.microsoft.com/office/drawing/2014/main" id="{3898208E-C49C-F444-A267-2DD950666966}"/>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 name="Google Shape;34;p31">
            <a:extLst>
              <a:ext uri="{FF2B5EF4-FFF2-40B4-BE49-F238E27FC236}">
                <a16:creationId xmlns:a16="http://schemas.microsoft.com/office/drawing/2014/main" id="{0F3E6036-D5B9-A948-9F2C-C91F83EB19EC}"/>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07"/>
        <p:cNvGrpSpPr/>
        <p:nvPr/>
      </p:nvGrpSpPr>
      <p:grpSpPr>
        <a:xfrm>
          <a:off x="0" y="0"/>
          <a:ext cx="0" cy="0"/>
          <a:chOff x="0" y="0"/>
          <a:chExt cx="0" cy="0"/>
        </a:xfrm>
      </p:grpSpPr>
      <p:pic>
        <p:nvPicPr>
          <p:cNvPr id="108" name="Google Shape;108;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9" name="Google Shape;109;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10" name="Google Shape;110;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1" name="Google Shape;111;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2" name="Google Shape;112;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13"/>
        <p:cNvGrpSpPr/>
        <p:nvPr/>
      </p:nvGrpSpPr>
      <p:grpSpPr>
        <a:xfrm>
          <a:off x="0" y="0"/>
          <a:ext cx="0" cy="0"/>
          <a:chOff x="0" y="0"/>
          <a:chExt cx="0" cy="0"/>
        </a:xfrm>
      </p:grpSpPr>
      <p:pic>
        <p:nvPicPr>
          <p:cNvPr id="114" name="Google Shape;114;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5" name="Google Shape;115;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116" name="Google Shape;116;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7" name="Google Shape;117;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96" r:id="rId23"/>
    <p:sldLayoutId id="214748369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g658cc98c81_3_259"/>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5" name="Google Shape;225;g658cc98c81_3_259"/>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Google Shape;226;g658cc98c81_3_259"/>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7" name="Google Shape;227;g658cc98c81_3_259"/>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8" name="Google Shape;228;g658cc98c81_3_259"/>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8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Tree>
    <p:extLst>
      <p:ext uri="{BB962C8B-B14F-4D97-AF65-F5344CB8AC3E}">
        <p14:creationId xmlns:p14="http://schemas.microsoft.com/office/powerpoint/2010/main" val="36434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78ea6e5d42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Terminology</a:t>
            </a:r>
            <a:endParaRPr/>
          </a:p>
        </p:txBody>
      </p:sp>
      <p:sp>
        <p:nvSpPr>
          <p:cNvPr id="509" name="Google Shape;509;g78ea6e5d42_0_154"/>
          <p:cNvSpPr/>
          <p:nvPr/>
        </p:nvSpPr>
        <p:spPr>
          <a:xfrm>
            <a:off x="2851817" y="250207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Pipeline:</a:t>
            </a:r>
            <a:endParaRPr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10" name="Google Shape;510;g78ea6e5d42_0_154"/>
          <p:cNvSpPr txBox="1"/>
          <p:nvPr/>
        </p:nvSpPr>
        <p:spPr>
          <a:xfrm>
            <a:off x="2851817" y="3251775"/>
            <a:ext cx="10609500" cy="769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Char char="•"/>
            </a:pPr>
            <a:r>
              <a:rPr lang="en-US" sz="2200" dirty="0">
                <a:solidFill>
                  <a:srgbClr val="3F3F3F"/>
                </a:solidFill>
                <a:latin typeface="Open Sans"/>
                <a:ea typeface="Open Sans"/>
                <a:cs typeface="Open Sans"/>
                <a:sym typeface="Open Sans"/>
              </a:rPr>
              <a:t>A Pipeline is a user-defined model of a CD pipeline. </a:t>
            </a:r>
            <a:endParaRPr sz="2200" dirty="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Char char="•"/>
            </a:pPr>
            <a:r>
              <a:rPr lang="en-US" sz="2200" dirty="0">
                <a:solidFill>
                  <a:srgbClr val="3F3F3F"/>
                </a:solidFill>
                <a:latin typeface="Open Sans"/>
                <a:ea typeface="Open Sans"/>
                <a:cs typeface="Open Sans"/>
                <a:sym typeface="Open Sans"/>
              </a:rPr>
              <a:t>A Pipeline’s code defines your entire build process, which typically includes stages for building an application, testing it, and then delivering it.</a:t>
            </a:r>
            <a:endParaRPr sz="2200" dirty="0">
              <a:solidFill>
                <a:srgbClr val="3F3F3F"/>
              </a:solidFill>
              <a:latin typeface="Open Sans"/>
              <a:ea typeface="Open Sans"/>
              <a:cs typeface="Open Sans"/>
              <a:sym typeface="Open Sans"/>
            </a:endParaRPr>
          </a:p>
        </p:txBody>
      </p:sp>
      <p:sp>
        <p:nvSpPr>
          <p:cNvPr id="511" name="Google Shape;511;g78ea6e5d42_0_154"/>
          <p:cNvSpPr/>
          <p:nvPr/>
        </p:nvSpPr>
        <p:spPr>
          <a:xfrm>
            <a:off x="2851817" y="479722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Node:</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12" name="Google Shape;512;g78ea6e5d42_0_154"/>
          <p:cNvSpPr txBox="1"/>
          <p:nvPr/>
        </p:nvSpPr>
        <p:spPr>
          <a:xfrm>
            <a:off x="2702267" y="5180025"/>
            <a:ext cx="109086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A node is a machine which is part of the Jenkins environment and is capable of executing a Pipeline.</a:t>
            </a:r>
            <a:endParaRPr sz="2200">
              <a:solidFill>
                <a:srgbClr val="3F3F3F"/>
              </a:solidFill>
              <a:latin typeface="Open Sans"/>
              <a:ea typeface="Open Sans"/>
              <a:cs typeface="Open Sans"/>
              <a:sym typeface="Open Sans"/>
            </a:endParaRPr>
          </a:p>
        </p:txBody>
      </p:sp>
      <p:sp>
        <p:nvSpPr>
          <p:cNvPr id="513" name="Google Shape;513;g78ea6e5d42_0_154"/>
          <p:cNvSpPr txBox="1"/>
          <p:nvPr/>
        </p:nvSpPr>
        <p:spPr>
          <a:xfrm>
            <a:off x="1656790" y="1379972"/>
            <a:ext cx="12942300" cy="76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200" dirty="0">
                <a:solidFill>
                  <a:srgbClr val="3F3F3F"/>
                </a:solidFill>
                <a:latin typeface="Open Sans"/>
                <a:ea typeface="Open Sans"/>
                <a:cs typeface="Open Sans"/>
                <a:sym typeface="Open Sans"/>
              </a:rPr>
              <a:t>Here are a few keywords in the Jenkins Pipeline and their definitions:</a:t>
            </a:r>
            <a:endParaRPr sz="2200" dirty="0">
              <a:solidFill>
                <a:srgbClr val="3F3F3F"/>
              </a:solidFill>
              <a:latin typeface="Open Sans"/>
              <a:ea typeface="Open Sans"/>
              <a:cs typeface="Open Sans"/>
              <a:sym typeface="Open Sans"/>
            </a:endParaRPr>
          </a:p>
        </p:txBody>
      </p:sp>
      <p:pic>
        <p:nvPicPr>
          <p:cNvPr id="9" name="Google Shape;152;p8">
            <a:extLst>
              <a:ext uri="{FF2B5EF4-FFF2-40B4-BE49-F238E27FC236}">
                <a16:creationId xmlns:a16="http://schemas.microsoft.com/office/drawing/2014/main" id="{FD418221-6940-5D4D-BA27-8611180F37D2}"/>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78ea6e5d42_0_1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Terminology</a:t>
            </a:r>
            <a:endParaRPr/>
          </a:p>
        </p:txBody>
      </p:sp>
      <p:sp>
        <p:nvSpPr>
          <p:cNvPr id="520" name="Google Shape;520;g78ea6e5d42_0_169"/>
          <p:cNvSpPr/>
          <p:nvPr/>
        </p:nvSpPr>
        <p:spPr>
          <a:xfrm>
            <a:off x="2898710" y="250207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Stage:</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21" name="Google Shape;521;g78ea6e5d42_0_169"/>
          <p:cNvSpPr txBox="1"/>
          <p:nvPr/>
        </p:nvSpPr>
        <p:spPr>
          <a:xfrm>
            <a:off x="2898710" y="3251775"/>
            <a:ext cx="10609500" cy="769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A stage block defines a conceptually distinct subset of tasks performed through the entire Pipeline.</a:t>
            </a: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For example: Build, Test, and Deploy</a:t>
            </a:r>
            <a:endParaRPr sz="2200">
              <a:solidFill>
                <a:srgbClr val="3F3F3F"/>
              </a:solidFill>
              <a:latin typeface="Open Sans"/>
              <a:ea typeface="Open Sans"/>
              <a:cs typeface="Open Sans"/>
              <a:sym typeface="Open Sans"/>
            </a:endParaRPr>
          </a:p>
        </p:txBody>
      </p:sp>
      <p:sp>
        <p:nvSpPr>
          <p:cNvPr id="522" name="Google Shape;522;g78ea6e5d42_0_169"/>
          <p:cNvSpPr/>
          <p:nvPr/>
        </p:nvSpPr>
        <p:spPr>
          <a:xfrm>
            <a:off x="2898710" y="479722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Step:</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23" name="Google Shape;523;g78ea6e5d42_0_169"/>
          <p:cNvSpPr txBox="1"/>
          <p:nvPr/>
        </p:nvSpPr>
        <p:spPr>
          <a:xfrm>
            <a:off x="2749160" y="5180025"/>
            <a:ext cx="109086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dirty="0">
                <a:solidFill>
                  <a:srgbClr val="3F3F3F"/>
                </a:solidFill>
                <a:latin typeface="Open Sans"/>
                <a:ea typeface="Open Sans"/>
                <a:cs typeface="Open Sans"/>
                <a:sym typeface="Open Sans"/>
              </a:rPr>
              <a:t>A step is a single task. </a:t>
            </a:r>
            <a:endParaRPr sz="2200" dirty="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dirty="0">
                <a:solidFill>
                  <a:srgbClr val="3F3F3F"/>
                </a:solidFill>
                <a:latin typeface="Open Sans"/>
                <a:ea typeface="Open Sans"/>
                <a:cs typeface="Open Sans"/>
                <a:sym typeface="Open Sans"/>
              </a:rPr>
              <a:t>A step tells Jenkins what to do at a particular point in time.</a:t>
            </a:r>
            <a:endParaRPr sz="2200" dirty="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dirty="0">
                <a:solidFill>
                  <a:srgbClr val="3F3F3F"/>
                </a:solidFill>
                <a:latin typeface="Open Sans"/>
                <a:ea typeface="Open Sans"/>
                <a:cs typeface="Open Sans"/>
                <a:sym typeface="Open Sans"/>
              </a:rPr>
              <a:t>For example: checkout code from repository or execute a script</a:t>
            </a:r>
            <a:endParaRPr sz="2200" dirty="0">
              <a:solidFill>
                <a:srgbClr val="3F3F3F"/>
              </a:solidFill>
              <a:latin typeface="Open Sans"/>
              <a:ea typeface="Open Sans"/>
              <a:cs typeface="Open Sans"/>
              <a:sym typeface="Open Sans"/>
            </a:endParaRPr>
          </a:p>
        </p:txBody>
      </p:sp>
      <p:sp>
        <p:nvSpPr>
          <p:cNvPr id="524" name="Google Shape;524;g78ea6e5d42_0_169"/>
          <p:cNvSpPr txBox="1"/>
          <p:nvPr/>
        </p:nvSpPr>
        <p:spPr>
          <a:xfrm>
            <a:off x="1682716" y="1374699"/>
            <a:ext cx="12942300" cy="76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200">
                <a:solidFill>
                  <a:srgbClr val="3F3F3F"/>
                </a:solidFill>
                <a:latin typeface="Open Sans"/>
                <a:ea typeface="Open Sans"/>
                <a:cs typeface="Open Sans"/>
                <a:sym typeface="Open Sans"/>
              </a:rPr>
              <a:t>Here are a few keywords in the Jenkins Pipeline and their definitions:</a:t>
            </a:r>
            <a:endParaRPr sz="2200">
              <a:solidFill>
                <a:srgbClr val="3F3F3F"/>
              </a:solidFill>
              <a:latin typeface="Open Sans"/>
              <a:ea typeface="Open Sans"/>
              <a:cs typeface="Open Sans"/>
              <a:sym typeface="Open Sans"/>
            </a:endParaRPr>
          </a:p>
        </p:txBody>
      </p:sp>
      <p:pic>
        <p:nvPicPr>
          <p:cNvPr id="9" name="Google Shape;152;p8">
            <a:extLst>
              <a:ext uri="{FF2B5EF4-FFF2-40B4-BE49-F238E27FC236}">
                <a16:creationId xmlns:a16="http://schemas.microsoft.com/office/drawing/2014/main" id="{F01C4897-2044-EE47-9232-161542BE2769}"/>
              </a:ext>
            </a:extLst>
          </p:cNvPr>
          <p:cNvPicPr preferRelativeResize="0"/>
          <p:nvPr/>
        </p:nvPicPr>
        <p:blipFill rotWithShape="1">
          <a:blip r:embed="rId3">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70c9dc62ad_0_132"/>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Defining a Pipeline</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78ea6e5d42_0_1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Defining a Pipeline</a:t>
            </a:r>
            <a:endParaRPr/>
          </a:p>
        </p:txBody>
      </p:sp>
      <p:grpSp>
        <p:nvGrpSpPr>
          <p:cNvPr id="537" name="Google Shape;537;g78ea6e5d42_0_181"/>
          <p:cNvGrpSpPr/>
          <p:nvPr/>
        </p:nvGrpSpPr>
        <p:grpSpPr>
          <a:xfrm>
            <a:off x="821594" y="1806061"/>
            <a:ext cx="15746499" cy="3470751"/>
            <a:chOff x="1627095" y="1624350"/>
            <a:chExt cx="13779774" cy="2409909"/>
          </a:xfrm>
        </p:grpSpPr>
        <p:sp>
          <p:nvSpPr>
            <p:cNvPr id="538" name="Google Shape;538;g78ea6e5d42_0_181"/>
            <p:cNvSpPr/>
            <p:nvPr/>
          </p:nvSpPr>
          <p:spPr>
            <a:xfrm>
              <a:off x="1627095" y="178044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78ea6e5d42_0_181"/>
            <p:cNvSpPr/>
            <p:nvPr/>
          </p:nvSpPr>
          <p:spPr>
            <a:xfrm>
              <a:off x="1627095" y="2469926"/>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78ea6e5d42_0_181"/>
            <p:cNvSpPr/>
            <p:nvPr/>
          </p:nvSpPr>
          <p:spPr>
            <a:xfrm>
              <a:off x="1627095" y="3106497"/>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g78ea6e5d42_0_181"/>
            <p:cNvSpPr/>
            <p:nvPr/>
          </p:nvSpPr>
          <p:spPr>
            <a:xfrm>
              <a:off x="1627095" y="3690159"/>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2" name="Google Shape;542;g78ea6e5d42_0_181"/>
            <p:cNvCxnSpPr>
              <a:stCxn id="538" idx="4"/>
              <a:endCxn id="539" idx="0"/>
            </p:cNvCxnSpPr>
            <p:nvPr/>
          </p:nvCxnSpPr>
          <p:spPr>
            <a:xfrm>
              <a:off x="1816395" y="2124545"/>
              <a:ext cx="0" cy="345300"/>
            </a:xfrm>
            <a:prstGeom prst="straightConnector1">
              <a:avLst/>
            </a:prstGeom>
            <a:noFill/>
            <a:ln w="19050" cap="flat" cmpd="sng">
              <a:solidFill>
                <a:srgbClr val="5B5B5B"/>
              </a:solidFill>
              <a:prstDash val="dot"/>
              <a:round/>
              <a:headEnd type="none" w="sm" len="sm"/>
              <a:tailEnd type="none" w="sm" len="sm"/>
            </a:ln>
          </p:spPr>
        </p:cxnSp>
        <p:cxnSp>
          <p:nvCxnSpPr>
            <p:cNvPr id="543" name="Google Shape;543;g78ea6e5d42_0_181"/>
            <p:cNvCxnSpPr>
              <a:stCxn id="539" idx="4"/>
              <a:endCxn id="540" idx="0"/>
            </p:cNvCxnSpPr>
            <p:nvPr/>
          </p:nvCxnSpPr>
          <p:spPr>
            <a:xfrm>
              <a:off x="1816395" y="2814026"/>
              <a:ext cx="0" cy="292500"/>
            </a:xfrm>
            <a:prstGeom prst="straightConnector1">
              <a:avLst/>
            </a:prstGeom>
            <a:noFill/>
            <a:ln w="19050" cap="flat" cmpd="sng">
              <a:solidFill>
                <a:srgbClr val="5B5B5B"/>
              </a:solidFill>
              <a:prstDash val="dot"/>
              <a:round/>
              <a:headEnd type="none" w="sm" len="sm"/>
              <a:tailEnd type="none" w="sm" len="sm"/>
            </a:ln>
          </p:spPr>
        </p:cxnSp>
        <p:cxnSp>
          <p:nvCxnSpPr>
            <p:cNvPr id="544" name="Google Shape;544;g78ea6e5d42_0_181"/>
            <p:cNvCxnSpPr>
              <a:stCxn id="540" idx="4"/>
              <a:endCxn id="541" idx="0"/>
            </p:cNvCxnSpPr>
            <p:nvPr/>
          </p:nvCxnSpPr>
          <p:spPr>
            <a:xfrm>
              <a:off x="1816395" y="3450597"/>
              <a:ext cx="0" cy="239700"/>
            </a:xfrm>
            <a:prstGeom prst="straightConnector1">
              <a:avLst/>
            </a:prstGeom>
            <a:noFill/>
            <a:ln w="19050" cap="flat" cmpd="sng">
              <a:solidFill>
                <a:srgbClr val="5B5B5B"/>
              </a:solidFill>
              <a:prstDash val="dot"/>
              <a:round/>
              <a:headEnd type="none" w="sm" len="sm"/>
              <a:tailEnd type="none" w="sm" len="sm"/>
            </a:ln>
          </p:spPr>
        </p:cxnSp>
        <p:sp>
          <p:nvSpPr>
            <p:cNvPr id="545" name="Google Shape;545;g78ea6e5d42_0_181"/>
            <p:cNvSpPr/>
            <p:nvPr/>
          </p:nvSpPr>
          <p:spPr>
            <a:xfrm>
              <a:off x="2259826" y="1624350"/>
              <a:ext cx="12354144" cy="632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000"/>
                </a:spcBef>
                <a:spcAft>
                  <a:spcPts val="0"/>
                </a:spcAft>
                <a:buNone/>
              </a:pPr>
              <a:r>
                <a:rPr lang="en-US" sz="2200" dirty="0">
                  <a:solidFill>
                    <a:srgbClr val="434343"/>
                  </a:solidFill>
                  <a:latin typeface="Open Sans"/>
                  <a:ea typeface="Open Sans"/>
                  <a:cs typeface="Open Sans"/>
                  <a:sym typeface="Open Sans"/>
                </a:rPr>
                <a:t>Pipeline provides an extensible set of tools for modeling simple-to-complex delivery pipelines as code via the Pipeline Domain-Specific Language (DSL) syntax.</a:t>
              </a:r>
              <a:endParaRPr sz="2200" dirty="0">
                <a:solidFill>
                  <a:srgbClr val="434343"/>
                </a:solidFill>
                <a:latin typeface="Open Sans"/>
                <a:ea typeface="Open Sans"/>
                <a:cs typeface="Open Sans"/>
                <a:sym typeface="Open Sans"/>
              </a:endParaRPr>
            </a:p>
          </p:txBody>
        </p:sp>
        <p:sp>
          <p:nvSpPr>
            <p:cNvPr id="546" name="Google Shape;546;g78ea6e5d42_0_181"/>
            <p:cNvSpPr/>
            <p:nvPr/>
          </p:nvSpPr>
          <p:spPr>
            <a:xfrm>
              <a:off x="2287469" y="2351660"/>
              <a:ext cx="13093800" cy="632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a:solidFill>
                    <a:srgbClr val="434343"/>
                  </a:solidFill>
                  <a:latin typeface="Open Sans"/>
                  <a:ea typeface="Open Sans"/>
                  <a:cs typeface="Open Sans"/>
                  <a:sym typeface="Open Sans"/>
                </a:rPr>
                <a:t>The definition of a Jenkins Pipeline is written into a text file called a</a:t>
              </a:r>
              <a:r>
                <a:rPr lang="en-US" sz="2200" b="1">
                  <a:solidFill>
                    <a:srgbClr val="434343"/>
                  </a:solidFill>
                  <a:latin typeface="Open Sans"/>
                  <a:ea typeface="Open Sans"/>
                  <a:cs typeface="Open Sans"/>
                  <a:sym typeface="Open Sans"/>
                </a:rPr>
                <a:t> Jenkinsfile</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
          <p:nvSpPr>
            <p:cNvPr id="547" name="Google Shape;547;g78ea6e5d42_0_181"/>
            <p:cNvSpPr/>
            <p:nvPr/>
          </p:nvSpPr>
          <p:spPr>
            <a:xfrm>
              <a:off x="2285469" y="3111936"/>
              <a:ext cx="13121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 Jenkinsfile can be written using two types of syntax: </a:t>
              </a:r>
              <a:r>
                <a:rPr lang="en-US" sz="2200" b="1">
                  <a:solidFill>
                    <a:srgbClr val="434343"/>
                  </a:solidFill>
                  <a:latin typeface="Open Sans"/>
                  <a:ea typeface="Open Sans"/>
                  <a:cs typeface="Open Sans"/>
                  <a:sym typeface="Open Sans"/>
                </a:rPr>
                <a:t>Declarative</a:t>
              </a:r>
              <a:r>
                <a:rPr lang="en-US" sz="2200">
                  <a:solidFill>
                    <a:srgbClr val="434343"/>
                  </a:solidFill>
                  <a:latin typeface="Open Sans"/>
                  <a:ea typeface="Open Sans"/>
                  <a:cs typeface="Open Sans"/>
                  <a:sym typeface="Open Sans"/>
                </a:rPr>
                <a:t> and </a:t>
              </a:r>
              <a:r>
                <a:rPr lang="en-US" sz="2200" b="1">
                  <a:solidFill>
                    <a:srgbClr val="434343"/>
                  </a:solidFill>
                  <a:latin typeface="Open Sans"/>
                  <a:ea typeface="Open Sans"/>
                  <a:cs typeface="Open Sans"/>
                  <a:sym typeface="Open Sans"/>
                </a:rPr>
                <a:t>Scripted</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p:txBody>
        </p:sp>
        <p:sp>
          <p:nvSpPr>
            <p:cNvPr id="548" name="Google Shape;548;g78ea6e5d42_0_181"/>
            <p:cNvSpPr/>
            <p:nvPr/>
          </p:nvSpPr>
          <p:spPr>
            <a:xfrm>
              <a:off x="2285506" y="3590269"/>
              <a:ext cx="126723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dirty="0">
                  <a:solidFill>
                    <a:srgbClr val="434343"/>
                  </a:solidFill>
                  <a:latin typeface="Open Sans"/>
                  <a:ea typeface="Open Sans"/>
                  <a:cs typeface="Open Sans"/>
                  <a:sym typeface="Open Sans"/>
                </a:rPr>
                <a:t>Both Declarative and Scripted Pipeline are DSLs to describe portions of your software delivery pipeline. </a:t>
              </a:r>
              <a:endParaRPr sz="2200" dirty="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None/>
              </a:pPr>
              <a:endParaRPr sz="2200" dirty="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None/>
              </a:pPr>
              <a:endParaRPr sz="2200" dirty="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dirty="0">
                <a:solidFill>
                  <a:srgbClr val="3F3F3F"/>
                </a:solidFill>
                <a:latin typeface="Open Sans"/>
                <a:ea typeface="Open Sans"/>
                <a:cs typeface="Open Sans"/>
                <a:sym typeface="Open Sans"/>
              </a:endParaRPr>
            </a:p>
          </p:txBody>
        </p:sp>
      </p:grpSp>
      <p:pic>
        <p:nvPicPr>
          <p:cNvPr id="16" name="Google Shape;152;p8">
            <a:extLst>
              <a:ext uri="{FF2B5EF4-FFF2-40B4-BE49-F238E27FC236}">
                <a16:creationId xmlns:a16="http://schemas.microsoft.com/office/drawing/2014/main" id="{8F39484E-0A49-F240-A3A4-3B9147010C42}"/>
              </a:ext>
            </a:extLst>
          </p:cNvPr>
          <p:cNvPicPr preferRelativeResize="0"/>
          <p:nvPr/>
        </p:nvPicPr>
        <p:blipFill rotWithShape="1">
          <a:blip r:embed="rId3">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78ea6e5d42_0_20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Benefits of Jenkinsfile</a:t>
            </a:r>
            <a:endParaRPr/>
          </a:p>
        </p:txBody>
      </p:sp>
      <p:grpSp>
        <p:nvGrpSpPr>
          <p:cNvPr id="555" name="Google Shape;555;g78ea6e5d42_0_203"/>
          <p:cNvGrpSpPr/>
          <p:nvPr/>
        </p:nvGrpSpPr>
        <p:grpSpPr>
          <a:xfrm>
            <a:off x="5689626" y="2401726"/>
            <a:ext cx="2203681" cy="2313992"/>
            <a:chOff x="2970212" y="1274762"/>
            <a:chExt cx="1363664" cy="1431926"/>
          </a:xfrm>
        </p:grpSpPr>
        <p:sp>
          <p:nvSpPr>
            <p:cNvPr id="556" name="Google Shape;556;g78ea6e5d42_0_203"/>
            <p:cNvSpPr/>
            <p:nvPr/>
          </p:nvSpPr>
          <p:spPr>
            <a:xfrm>
              <a:off x="2971800" y="1274762"/>
              <a:ext cx="1362076" cy="1431926"/>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sp>
          <p:nvSpPr>
            <p:cNvPr id="557" name="Google Shape;557;g78ea6e5d42_0_203"/>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grpSp>
      <p:grpSp>
        <p:nvGrpSpPr>
          <p:cNvPr id="558" name="Google Shape;558;g78ea6e5d42_0_203"/>
          <p:cNvGrpSpPr/>
          <p:nvPr/>
        </p:nvGrpSpPr>
        <p:grpSpPr>
          <a:xfrm>
            <a:off x="8390995" y="2404291"/>
            <a:ext cx="2172895" cy="2311426"/>
            <a:chOff x="4641850" y="1276350"/>
            <a:chExt cx="1344613" cy="1430338"/>
          </a:xfrm>
        </p:grpSpPr>
        <p:sp>
          <p:nvSpPr>
            <p:cNvPr id="559" name="Google Shape;559;g78ea6e5d42_0_203"/>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sp>
          <p:nvSpPr>
            <p:cNvPr id="560" name="Google Shape;560;g78ea6e5d42_0_203"/>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grpSp>
      <p:grpSp>
        <p:nvGrpSpPr>
          <p:cNvPr id="561" name="Google Shape;561;g78ea6e5d42_0_203"/>
          <p:cNvGrpSpPr/>
          <p:nvPr/>
        </p:nvGrpSpPr>
        <p:grpSpPr>
          <a:xfrm>
            <a:off x="8390992" y="5187713"/>
            <a:ext cx="2175461" cy="2024100"/>
            <a:chOff x="4641850" y="3027363"/>
            <a:chExt cx="1346201" cy="1252537"/>
          </a:xfrm>
        </p:grpSpPr>
        <p:sp>
          <p:nvSpPr>
            <p:cNvPr id="562" name="Google Shape;562;g78ea6e5d42_0_203"/>
            <p:cNvSpPr/>
            <p:nvPr/>
          </p:nvSpPr>
          <p:spPr>
            <a:xfrm>
              <a:off x="4641850" y="3027363"/>
              <a:ext cx="1322389" cy="1244601"/>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sp>
          <p:nvSpPr>
            <p:cNvPr id="563" name="Google Shape;563;g78ea6e5d42_0_203"/>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grpSp>
      <p:grpSp>
        <p:nvGrpSpPr>
          <p:cNvPr id="564" name="Google Shape;564;g78ea6e5d42_0_203"/>
          <p:cNvGrpSpPr/>
          <p:nvPr/>
        </p:nvGrpSpPr>
        <p:grpSpPr>
          <a:xfrm>
            <a:off x="5692195" y="5187715"/>
            <a:ext cx="2201113" cy="2034363"/>
            <a:chOff x="2971800" y="3027363"/>
            <a:chExt cx="1362075" cy="1258888"/>
          </a:xfrm>
        </p:grpSpPr>
        <p:sp>
          <p:nvSpPr>
            <p:cNvPr id="565" name="Google Shape;565;g78ea6e5d42_0_203"/>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sp>
          <p:nvSpPr>
            <p:cNvPr id="566" name="Google Shape;566;g78ea6e5d42_0_203"/>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2200">
                <a:solidFill>
                  <a:srgbClr val="44494E"/>
                </a:solidFill>
                <a:latin typeface="Open Sans"/>
                <a:ea typeface="Open Sans"/>
                <a:cs typeface="Open Sans"/>
                <a:sym typeface="Open Sans"/>
              </a:endParaRPr>
            </a:p>
          </p:txBody>
        </p:sp>
      </p:grpSp>
      <p:sp>
        <p:nvSpPr>
          <p:cNvPr id="567" name="Google Shape;567;g78ea6e5d42_0_203"/>
          <p:cNvSpPr txBox="1"/>
          <p:nvPr/>
        </p:nvSpPr>
        <p:spPr>
          <a:xfrm>
            <a:off x="11123723" y="2404296"/>
            <a:ext cx="3864000" cy="10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200" dirty="0">
                <a:solidFill>
                  <a:srgbClr val="44494E"/>
                </a:solidFill>
                <a:latin typeface="Open Sans"/>
                <a:ea typeface="Open Sans"/>
                <a:cs typeface="Open Sans"/>
                <a:sym typeface="Open Sans"/>
              </a:rPr>
              <a:t>Automatically creates a Pipeline build process for all branches and pull requests.</a:t>
            </a:r>
            <a:endParaRPr sz="2200" dirty="0">
              <a:solidFill>
                <a:srgbClr val="44494E"/>
              </a:solidFill>
              <a:latin typeface="Open Sans"/>
              <a:ea typeface="Open Sans"/>
              <a:cs typeface="Open Sans"/>
              <a:sym typeface="Open Sans"/>
            </a:endParaRPr>
          </a:p>
        </p:txBody>
      </p:sp>
      <p:sp>
        <p:nvSpPr>
          <p:cNvPr id="568" name="Google Shape;568;g78ea6e5d42_0_203"/>
          <p:cNvSpPr txBox="1"/>
          <p:nvPr/>
        </p:nvSpPr>
        <p:spPr>
          <a:xfrm>
            <a:off x="1635289" y="6543910"/>
            <a:ext cx="3569755" cy="10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dirty="0">
                <a:solidFill>
                  <a:srgbClr val="44494E"/>
                </a:solidFill>
                <a:latin typeface="Open Sans"/>
                <a:ea typeface="Open Sans"/>
                <a:cs typeface="Open Sans"/>
                <a:sym typeface="Open Sans"/>
              </a:rPr>
              <a:t>Leaves an audit trail for the Pipeline.</a:t>
            </a:r>
            <a:endParaRPr sz="2200" dirty="0">
              <a:solidFill>
                <a:srgbClr val="44494E"/>
              </a:solidFill>
              <a:latin typeface="Open Sans"/>
              <a:ea typeface="Open Sans"/>
              <a:cs typeface="Open Sans"/>
              <a:sym typeface="Open Sans"/>
            </a:endParaRPr>
          </a:p>
        </p:txBody>
      </p:sp>
      <p:sp>
        <p:nvSpPr>
          <p:cNvPr id="569" name="Google Shape;569;g78ea6e5d42_0_203"/>
          <p:cNvSpPr txBox="1"/>
          <p:nvPr/>
        </p:nvSpPr>
        <p:spPr>
          <a:xfrm>
            <a:off x="10786478" y="6543910"/>
            <a:ext cx="4538490" cy="10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en-US" sz="2200" dirty="0">
                <a:solidFill>
                  <a:srgbClr val="44494E"/>
                </a:solidFill>
                <a:latin typeface="Open Sans"/>
                <a:ea typeface="Open Sans"/>
                <a:cs typeface="Open Sans"/>
                <a:sym typeface="Open Sans"/>
              </a:rPr>
              <a:t>Undergoes code review/iteration on the Pipeline along with the remaining source code.</a:t>
            </a:r>
            <a:endParaRPr sz="2200" dirty="0">
              <a:solidFill>
                <a:srgbClr val="44494E"/>
              </a:solidFill>
              <a:latin typeface="Open Sans"/>
              <a:ea typeface="Open Sans"/>
              <a:cs typeface="Open Sans"/>
              <a:sym typeface="Open Sans"/>
            </a:endParaRPr>
          </a:p>
          <a:p>
            <a:pPr marL="0" marR="0" lvl="0" indent="0" algn="ctr" rtl="0">
              <a:spcBef>
                <a:spcPts val="0"/>
              </a:spcBef>
              <a:spcAft>
                <a:spcPts val="0"/>
              </a:spcAft>
              <a:buClr>
                <a:schemeClr val="dk1"/>
              </a:buClr>
              <a:buSzPts val="1100"/>
              <a:buFont typeface="Arial"/>
              <a:buNone/>
            </a:pPr>
            <a:endParaRPr sz="2200" dirty="0">
              <a:solidFill>
                <a:srgbClr val="44494E"/>
              </a:solidFill>
              <a:latin typeface="Open Sans"/>
              <a:ea typeface="Open Sans"/>
              <a:cs typeface="Open Sans"/>
              <a:sym typeface="Open Sans"/>
            </a:endParaRPr>
          </a:p>
          <a:p>
            <a:pPr marL="0" marR="0" lvl="0" indent="0" algn="ctr" rtl="0">
              <a:spcBef>
                <a:spcPts val="0"/>
              </a:spcBef>
              <a:spcAft>
                <a:spcPts val="0"/>
              </a:spcAft>
              <a:buNone/>
            </a:pPr>
            <a:endParaRPr sz="2200" dirty="0">
              <a:solidFill>
                <a:srgbClr val="44494E"/>
              </a:solidFill>
              <a:latin typeface="Open Sans"/>
              <a:ea typeface="Open Sans"/>
              <a:cs typeface="Open Sans"/>
              <a:sym typeface="Open Sans"/>
            </a:endParaRPr>
          </a:p>
        </p:txBody>
      </p:sp>
      <p:sp>
        <p:nvSpPr>
          <p:cNvPr id="570" name="Google Shape;570;g78ea6e5d42_0_203"/>
          <p:cNvSpPr txBox="1"/>
          <p:nvPr/>
        </p:nvSpPr>
        <p:spPr>
          <a:xfrm>
            <a:off x="1527866" y="2404296"/>
            <a:ext cx="3864000" cy="10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200" dirty="0">
                <a:solidFill>
                  <a:srgbClr val="44494E"/>
                </a:solidFill>
                <a:latin typeface="Open Sans"/>
                <a:ea typeface="Open Sans"/>
                <a:cs typeface="Open Sans"/>
                <a:sym typeface="Open Sans"/>
              </a:rPr>
              <a:t>Creates a single source of truth for the Pipeline, which can be viewed and edited by multiple members of the project.</a:t>
            </a:r>
            <a:endParaRPr sz="2200" dirty="0">
              <a:solidFill>
                <a:srgbClr val="44494E"/>
              </a:solidFill>
              <a:latin typeface="Open Sans"/>
              <a:ea typeface="Open Sans"/>
              <a:cs typeface="Open Sans"/>
              <a:sym typeface="Open Sans"/>
            </a:endParaRPr>
          </a:p>
        </p:txBody>
      </p:sp>
      <p:sp>
        <p:nvSpPr>
          <p:cNvPr id="571" name="Google Shape;571;g78ea6e5d42_0_203"/>
          <p:cNvSpPr txBox="1"/>
          <p:nvPr/>
        </p:nvSpPr>
        <p:spPr>
          <a:xfrm>
            <a:off x="7157950" y="4200450"/>
            <a:ext cx="1957200" cy="12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latin typeface="Open Sans"/>
                <a:ea typeface="Open Sans"/>
                <a:cs typeface="Open Sans"/>
                <a:sym typeface="Open Sans"/>
              </a:rPr>
              <a:t>Jenkinsfile</a:t>
            </a:r>
            <a:endParaRPr sz="2200" b="1">
              <a:latin typeface="Open Sans"/>
              <a:ea typeface="Open Sans"/>
              <a:cs typeface="Open Sans"/>
              <a:sym typeface="Open Sans"/>
            </a:endParaRPr>
          </a:p>
        </p:txBody>
      </p:sp>
      <p:pic>
        <p:nvPicPr>
          <p:cNvPr id="21" name="Google Shape;152;p8">
            <a:extLst>
              <a:ext uri="{FF2B5EF4-FFF2-40B4-BE49-F238E27FC236}">
                <a16:creationId xmlns:a16="http://schemas.microsoft.com/office/drawing/2014/main" id="{B0FD046D-45A9-D14A-8E2B-466101F08364}"/>
              </a:ext>
            </a:extLst>
          </p:cNvPr>
          <p:cNvPicPr preferRelativeResize="0"/>
          <p:nvPr/>
        </p:nvPicPr>
        <p:blipFill rotWithShape="1">
          <a:blip r:embed="rId3">
            <a:alphaModFix/>
          </a:blip>
          <a:srcRect t="6807" b="6798"/>
          <a:stretch/>
        </p:blipFill>
        <p:spPr>
          <a:xfrm>
            <a:off x="5195530" y="917575"/>
            <a:ext cx="5941087"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78ea6e5d42_0_2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Scripted vs. Declarative Syntax</a:t>
            </a:r>
            <a:endParaRPr/>
          </a:p>
        </p:txBody>
      </p:sp>
      <p:sp>
        <p:nvSpPr>
          <p:cNvPr id="578" name="Google Shape;578;g78ea6e5d42_0_230"/>
          <p:cNvSpPr/>
          <p:nvPr/>
        </p:nvSpPr>
        <p:spPr>
          <a:xfrm>
            <a:off x="396893" y="2467200"/>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9" name="Google Shape;579;g78ea6e5d42_0_230"/>
          <p:cNvSpPr/>
          <p:nvPr/>
        </p:nvSpPr>
        <p:spPr>
          <a:xfrm>
            <a:off x="3528267" y="2595228"/>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580" name="Google Shape;580;g78ea6e5d42_0_230"/>
          <p:cNvSpPr/>
          <p:nvPr/>
        </p:nvSpPr>
        <p:spPr>
          <a:xfrm>
            <a:off x="3528267" y="6297728"/>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581" name="Google Shape;581;g78ea6e5d42_0_230"/>
          <p:cNvSpPr/>
          <p:nvPr/>
        </p:nvSpPr>
        <p:spPr>
          <a:xfrm>
            <a:off x="4438197" y="3676993"/>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582" name="Google Shape;582;g78ea6e5d42_0_230"/>
          <p:cNvSpPr/>
          <p:nvPr/>
        </p:nvSpPr>
        <p:spPr>
          <a:xfrm>
            <a:off x="4420374" y="5195180"/>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583" name="Google Shape;583;g78ea6e5d42_0_230"/>
          <p:cNvSpPr txBox="1"/>
          <p:nvPr/>
        </p:nvSpPr>
        <p:spPr>
          <a:xfrm>
            <a:off x="4285948" y="2282249"/>
            <a:ext cx="105336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a:solidFill>
                  <a:srgbClr val="313131"/>
                </a:solidFill>
                <a:latin typeface="Open Sans"/>
                <a:ea typeface="Open Sans"/>
                <a:cs typeface="Open Sans"/>
                <a:sym typeface="Open Sans"/>
              </a:rPr>
              <a:t>Scripted Pipeline is written in a limited form of Groovy syntax. Declarative Pipelines are constructed differently.</a:t>
            </a:r>
            <a:endParaRPr sz="2200">
              <a:solidFill>
                <a:srgbClr val="313131"/>
              </a:solidFill>
              <a:latin typeface="Open Sans"/>
              <a:ea typeface="Open Sans"/>
              <a:cs typeface="Open Sans"/>
              <a:sym typeface="Open Sans"/>
            </a:endParaRPr>
          </a:p>
        </p:txBody>
      </p:sp>
      <p:sp>
        <p:nvSpPr>
          <p:cNvPr id="584" name="Google Shape;584;g78ea6e5d42_0_230"/>
          <p:cNvSpPr txBox="1"/>
          <p:nvPr/>
        </p:nvSpPr>
        <p:spPr>
          <a:xfrm>
            <a:off x="5072841" y="3550511"/>
            <a:ext cx="10309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a:solidFill>
                  <a:srgbClr val="313131"/>
                </a:solidFill>
                <a:latin typeface="Open Sans"/>
                <a:ea typeface="Open Sans"/>
                <a:cs typeface="Open Sans"/>
                <a:sym typeface="Open Sans"/>
              </a:rPr>
              <a:t>Declarative Pipeline is more recent.</a:t>
            </a:r>
            <a:endParaRPr sz="2200">
              <a:solidFill>
                <a:srgbClr val="313131"/>
              </a:solidFill>
              <a:latin typeface="Open Sans"/>
              <a:ea typeface="Open Sans"/>
              <a:cs typeface="Open Sans"/>
              <a:sym typeface="Open Sans"/>
            </a:endParaRPr>
          </a:p>
        </p:txBody>
      </p:sp>
      <p:sp>
        <p:nvSpPr>
          <p:cNvPr id="585" name="Google Shape;585;g78ea6e5d42_0_230"/>
          <p:cNvSpPr txBox="1"/>
          <p:nvPr/>
        </p:nvSpPr>
        <p:spPr>
          <a:xfrm>
            <a:off x="5072841" y="5016169"/>
            <a:ext cx="10309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dirty="0">
                <a:solidFill>
                  <a:srgbClr val="313131"/>
                </a:solidFill>
                <a:latin typeface="Open Sans"/>
                <a:ea typeface="Open Sans"/>
                <a:cs typeface="Open Sans"/>
                <a:sym typeface="Open Sans"/>
              </a:rPr>
              <a:t>Declarative Pipeline provides richer syntactical features over Scripted Pipeline syntax.</a:t>
            </a:r>
            <a:endParaRPr sz="2200" dirty="0">
              <a:solidFill>
                <a:srgbClr val="313131"/>
              </a:solidFill>
              <a:latin typeface="Open Sans"/>
              <a:ea typeface="Open Sans"/>
              <a:cs typeface="Open Sans"/>
              <a:sym typeface="Open Sans"/>
            </a:endParaRPr>
          </a:p>
        </p:txBody>
      </p:sp>
      <p:sp>
        <p:nvSpPr>
          <p:cNvPr id="586" name="Google Shape;586;g78ea6e5d42_0_230"/>
          <p:cNvSpPr txBox="1"/>
          <p:nvPr/>
        </p:nvSpPr>
        <p:spPr>
          <a:xfrm>
            <a:off x="4285948" y="6290838"/>
            <a:ext cx="10845600" cy="7695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US" sz="2200">
                <a:solidFill>
                  <a:srgbClr val="262626"/>
                </a:solidFill>
                <a:latin typeface="Open Sans"/>
                <a:ea typeface="Open Sans"/>
                <a:cs typeface="Open Sans"/>
                <a:sym typeface="Open Sans"/>
              </a:rPr>
              <a:t>Declarative Pipeline is designed to make writing and reading Pipeline code easier.</a:t>
            </a:r>
            <a:endParaRPr sz="2200">
              <a:solidFill>
                <a:srgbClr val="262626"/>
              </a:solidFill>
              <a:latin typeface="Open Sans"/>
              <a:ea typeface="Open Sans"/>
              <a:cs typeface="Open Sans"/>
              <a:sym typeface="Open Sans"/>
            </a:endParaRPr>
          </a:p>
        </p:txBody>
      </p:sp>
      <p:pic>
        <p:nvPicPr>
          <p:cNvPr id="587" name="Google Shape;587;g78ea6e5d42_0_230"/>
          <p:cNvPicPr preferRelativeResize="0"/>
          <p:nvPr/>
        </p:nvPicPr>
        <p:blipFill>
          <a:blip r:embed="rId3">
            <a:alphaModFix/>
          </a:blip>
          <a:stretch>
            <a:fillRect/>
          </a:stretch>
        </p:blipFill>
        <p:spPr>
          <a:xfrm>
            <a:off x="2196260" y="3676992"/>
            <a:ext cx="1620358" cy="1620358"/>
          </a:xfrm>
          <a:prstGeom prst="rect">
            <a:avLst/>
          </a:prstGeom>
          <a:noFill/>
          <a:ln>
            <a:noFill/>
          </a:ln>
        </p:spPr>
      </p:pic>
      <p:pic>
        <p:nvPicPr>
          <p:cNvPr id="14" name="Google Shape;152;p8">
            <a:extLst>
              <a:ext uri="{FF2B5EF4-FFF2-40B4-BE49-F238E27FC236}">
                <a16:creationId xmlns:a16="http://schemas.microsoft.com/office/drawing/2014/main" id="{CF4C4F1E-AAFC-3041-9675-465D931F705E}"/>
              </a:ext>
            </a:extLst>
          </p:cNvPr>
          <p:cNvPicPr preferRelativeResize="0"/>
          <p:nvPr/>
        </p:nvPicPr>
        <p:blipFill rotWithShape="1">
          <a:blip r:embed="rId4">
            <a:alphaModFix/>
          </a:blip>
          <a:srcRect t="6807" b="6798"/>
          <a:stretch/>
        </p:blipFill>
        <p:spPr>
          <a:xfrm>
            <a:off x="4212279" y="917575"/>
            <a:ext cx="7907588"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70c9dc62ad_0_282"/>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Declarative Pipeline Syntax</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70c9dc62ad_0_1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00" name="Google Shape;600;g70c9dc62ad_0_155"/>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01" name="Google Shape;601;g70c9dc62ad_0_155"/>
          <p:cNvSpPr txBox="1"/>
          <p:nvPr/>
        </p:nvSpPr>
        <p:spPr>
          <a:xfrm>
            <a:off x="4814300" y="2341414"/>
            <a:ext cx="7345800" cy="5974800"/>
          </a:xfrm>
          <a:prstGeom prst="rect">
            <a:avLst/>
          </a:prstGeom>
          <a:solidFill>
            <a:srgbClr val="FFE8DA"/>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chemeClr val="dk1"/>
                </a:solidFill>
                <a:latin typeface="Open Sans"/>
                <a:ea typeface="Open Sans"/>
                <a:cs typeface="Open Sans"/>
                <a:sym typeface="Open Sans"/>
              </a:rPr>
              <a:t>Jenkinsfile</a:t>
            </a:r>
            <a:r>
              <a:rPr lang="en-US" sz="1800" dirty="0">
                <a:solidFill>
                  <a:schemeClr val="dk1"/>
                </a:solidFill>
                <a:latin typeface="Open Sans"/>
                <a:ea typeface="Open Sans"/>
                <a:cs typeface="Open Sans"/>
                <a:sym typeface="Open Sans"/>
              </a:rPr>
              <a:t> (Declarative Pipeline)</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Pipeline {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agent any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Build</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steps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a:solidFill>
                  <a:srgbClr val="777777"/>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Test</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steps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a:solidFill>
                  <a:srgbClr val="777777"/>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Deploy</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steps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a:solidFill>
                  <a:srgbClr val="777777"/>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a:t>
            </a:r>
            <a:endParaRPr sz="1800" dirty="0">
              <a:solidFill>
                <a:schemeClr val="dk1"/>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8A1C7B97-DDB0-134A-B42E-504474F02C4B}"/>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78ea6e5d42_0_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08" name="Google Shape;608;g78ea6e5d42_0_1"/>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09" name="Google Shape;609;g78ea6e5d42_0_1"/>
          <p:cNvSpPr txBox="1"/>
          <p:nvPr/>
        </p:nvSpPr>
        <p:spPr>
          <a:xfrm>
            <a:off x="4814300" y="2364860"/>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B7B7B7"/>
                </a:solidFill>
                <a:latin typeface="Open Sans"/>
                <a:ea typeface="Open Sans"/>
                <a:cs typeface="Open Sans"/>
                <a:sym typeface="Open Sans"/>
              </a:rPr>
              <a:t>Jenkinsfile</a:t>
            </a:r>
            <a:r>
              <a:rPr lang="en-US" sz="1800" dirty="0">
                <a:solidFill>
                  <a:srgbClr val="B7B7B7"/>
                </a:solidFill>
                <a:latin typeface="Open Sans"/>
                <a:ea typeface="Open Sans"/>
                <a:cs typeface="Open Sans"/>
                <a:sym typeface="Open Sans"/>
              </a:rPr>
              <a:t> (Declarative Pipeline)</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Pipeline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b="1" dirty="0">
                <a:latin typeface="Open Sans"/>
                <a:ea typeface="Open Sans"/>
                <a:cs typeface="Open Sans"/>
                <a:sym typeface="Open Sans"/>
              </a:rPr>
              <a:t>    agent any </a:t>
            </a:r>
            <a:endParaRPr sz="1800" b="1" dirty="0">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stages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stage('Build')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steps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stage('Test')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steps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stage('Deploy')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steps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    }</a:t>
            </a:r>
            <a:endParaRPr sz="1800" dirty="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B7B7B7"/>
                </a:solidFill>
                <a:latin typeface="Open Sans"/>
                <a:ea typeface="Open Sans"/>
                <a:cs typeface="Open Sans"/>
                <a:sym typeface="Open Sans"/>
              </a:rPr>
              <a:t>}</a:t>
            </a:r>
            <a:endParaRPr sz="1800" dirty="0">
              <a:solidFill>
                <a:srgbClr val="B7B7B7"/>
              </a:solidFill>
              <a:latin typeface="Open Sans"/>
              <a:ea typeface="Open Sans"/>
              <a:cs typeface="Open Sans"/>
              <a:sym typeface="Open Sans"/>
            </a:endParaRPr>
          </a:p>
        </p:txBody>
      </p:sp>
      <p:sp>
        <p:nvSpPr>
          <p:cNvPr id="610" name="Google Shape;610;g78ea6e5d42_0_1"/>
          <p:cNvSpPr txBox="1"/>
          <p:nvPr/>
        </p:nvSpPr>
        <p:spPr>
          <a:xfrm>
            <a:off x="12622700" y="2853685"/>
            <a:ext cx="2754900" cy="1714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Execute this Pipeline or any of its stages, on any available agent.</a:t>
            </a:r>
            <a:endParaRPr sz="2200">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11" name="Google Shape;611;g78ea6e5d42_0_1"/>
          <p:cNvCxnSpPr>
            <a:stCxn id="610" idx="1"/>
          </p:cNvCxnSpPr>
          <p:nvPr/>
        </p:nvCxnSpPr>
        <p:spPr>
          <a:xfrm rot="10800000">
            <a:off x="6403400" y="3161335"/>
            <a:ext cx="6219300" cy="549600"/>
          </a:xfrm>
          <a:prstGeom prst="straightConnector1">
            <a:avLst/>
          </a:prstGeom>
          <a:noFill/>
          <a:ln w="19050" cap="flat" cmpd="sng">
            <a:solidFill>
              <a:schemeClr val="dk2"/>
            </a:solidFill>
            <a:prstDash val="solid"/>
            <a:round/>
            <a:headEnd type="none" w="med" len="med"/>
            <a:tailEnd type="triangle" w="med" len="med"/>
          </a:ln>
        </p:spPr>
      </p:cxnSp>
      <p:pic>
        <p:nvPicPr>
          <p:cNvPr id="9" name="Google Shape;152;p8">
            <a:extLst>
              <a:ext uri="{FF2B5EF4-FFF2-40B4-BE49-F238E27FC236}">
                <a16:creationId xmlns:a16="http://schemas.microsoft.com/office/drawing/2014/main" id="{A3FF5940-C728-1A4B-8F2A-DCE9A604C25A}"/>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78ea6e5d42_0_1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18" name="Google Shape;618;g78ea6e5d42_0_1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19" name="Google Shape;619;g78ea6e5d42_0_1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stage('Build') {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stage('Test')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stage('Deploy')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20" name="Google Shape;620;g78ea6e5d42_0_13"/>
          <p:cNvSpPr txBox="1"/>
          <p:nvPr/>
        </p:nvSpPr>
        <p:spPr>
          <a:xfrm>
            <a:off x="13243900" y="3790164"/>
            <a:ext cx="2754900" cy="85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Defines the Build stage.</a:t>
            </a:r>
            <a:endParaRPr sz="2200">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21" name="Google Shape;621;g78ea6e5d42_0_13"/>
          <p:cNvCxnSpPr>
            <a:stCxn id="620" idx="1"/>
          </p:cNvCxnSpPr>
          <p:nvPr/>
        </p:nvCxnSpPr>
        <p:spPr>
          <a:xfrm rot="10800000">
            <a:off x="7205800" y="3645864"/>
            <a:ext cx="6038100" cy="5730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F0BC8B71-D778-164D-9B37-C454973C9956}"/>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g85d11cf31a_1_0">
            <a:extLst>
              <a:ext uri="{FF2B5EF4-FFF2-40B4-BE49-F238E27FC236}">
                <a16:creationId xmlns:a16="http://schemas.microsoft.com/office/drawing/2014/main" id="{A8DAF717-7AA0-B04C-99A1-6D7995A209B1}"/>
              </a:ext>
            </a:extLst>
          </p:cNvPr>
          <p:cNvSpPr txBox="1"/>
          <p:nvPr/>
        </p:nvSpPr>
        <p:spPr>
          <a:xfrm>
            <a:off x="8519469" y="3638596"/>
            <a:ext cx="7323505" cy="888900"/>
          </a:xfrm>
          <a:prstGeom prst="rect">
            <a:avLst/>
          </a:prstGeom>
          <a:noFill/>
          <a:ln>
            <a:noFill/>
          </a:ln>
        </p:spPr>
        <p:txBody>
          <a:bodyPr spcFirstLastPara="1" wrap="square" lIns="91425" tIns="91425" rIns="91425" bIns="91425" anchor="t" anchorCtr="0">
            <a:noAutofit/>
          </a:bodyPr>
          <a:lstStyle/>
          <a:p>
            <a:pPr lvl="0">
              <a:lnSpc>
                <a:spcPct val="90000"/>
              </a:lnSpc>
              <a:spcBef>
                <a:spcPts val="1000"/>
              </a:spcBef>
              <a:buSzPts val="2800"/>
            </a:pPr>
            <a:r>
              <a:rPr lang="en-US" sz="3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Configuring Build Pipelines</a:t>
            </a:r>
          </a:p>
        </p:txBody>
      </p:sp>
    </p:spTree>
    <p:extLst>
      <p:ext uri="{BB962C8B-B14F-4D97-AF65-F5344CB8AC3E}">
        <p14:creationId xmlns:p14="http://schemas.microsoft.com/office/powerpoint/2010/main" val="1912381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8DA"/>
        </a:solidFill>
        <a:effectLst/>
      </p:bgPr>
    </p:bg>
    <p:spTree>
      <p:nvGrpSpPr>
        <p:cNvPr id="1" name="Shape 625"/>
        <p:cNvGrpSpPr/>
        <p:nvPr/>
      </p:nvGrpSpPr>
      <p:grpSpPr>
        <a:xfrm>
          <a:off x="0" y="0"/>
          <a:ext cx="0" cy="0"/>
          <a:chOff x="0" y="0"/>
          <a:chExt cx="0" cy="0"/>
        </a:xfrm>
      </p:grpSpPr>
      <p:sp>
        <p:nvSpPr>
          <p:cNvPr id="626" name="Google Shape;626;g78ea6e5d42_0_2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28" name="Google Shape;628;g78ea6e5d42_0_2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29" name="Google Shape;629;g78ea6e5d42_0_2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stage('Build')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r>
              <a:rPr lang="en-US" sz="1800" b="1">
                <a:latin typeface="Open Sans"/>
                <a:ea typeface="Open Sans"/>
                <a:cs typeface="Open Sans"/>
                <a:sym typeface="Open Sans"/>
              </a:rPr>
              <a:t>steps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stage('Test')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stage('Deploy')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30" name="Google Shape;630;g78ea6e5d42_0_23"/>
          <p:cNvSpPr txBox="1"/>
          <p:nvPr/>
        </p:nvSpPr>
        <p:spPr>
          <a:xfrm>
            <a:off x="13194050" y="4440864"/>
            <a:ext cx="2754900" cy="12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Build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31" name="Google Shape;631;g78ea6e5d42_0_23"/>
          <p:cNvCxnSpPr>
            <a:stCxn id="630" idx="1"/>
          </p:cNvCxnSpPr>
          <p:nvPr/>
        </p:nvCxnSpPr>
        <p:spPr>
          <a:xfrm rot="10800000">
            <a:off x="6303650" y="4270014"/>
            <a:ext cx="6890400" cy="7941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B79F51FC-713D-6D40-AD31-48AD2F86BA4D}"/>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78ea6e5d42_0_3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38" name="Google Shape;638;g78ea6e5d42_0_3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39" name="Google Shape;639;g78ea6e5d42_0_3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stage('Build')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stage('Test') {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stage('Deploy')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40" name="Google Shape;640;g78ea6e5d42_0_33"/>
          <p:cNvSpPr txBox="1"/>
          <p:nvPr/>
        </p:nvSpPr>
        <p:spPr>
          <a:xfrm>
            <a:off x="13194050" y="5287989"/>
            <a:ext cx="2754900" cy="12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Defines the Test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41" name="Google Shape;641;g78ea6e5d42_0_33"/>
          <p:cNvCxnSpPr>
            <a:stCxn id="640" idx="1"/>
          </p:cNvCxnSpPr>
          <p:nvPr/>
        </p:nvCxnSpPr>
        <p:spPr>
          <a:xfrm rot="10800000">
            <a:off x="7051250" y="5117139"/>
            <a:ext cx="6142800" cy="7941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C4472DDD-EE41-B443-B8E6-D390A346EB90}"/>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8ea6e5d42_0_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48" name="Google Shape;648;g78ea6e5d42_0_4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49" name="Google Shape;649;g78ea6e5d42_0_4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stage('Build')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stage('Test')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r>
              <a:rPr lang="en-US" sz="1800" b="1">
                <a:latin typeface="Open Sans"/>
                <a:ea typeface="Open Sans"/>
                <a:cs typeface="Open Sans"/>
                <a:sym typeface="Open Sans"/>
              </a:rPr>
              <a:t>steps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stage('Deploy')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50" name="Google Shape;650;g78ea6e5d42_0_43"/>
          <p:cNvSpPr txBox="1"/>
          <p:nvPr/>
        </p:nvSpPr>
        <p:spPr>
          <a:xfrm>
            <a:off x="12622850" y="5885964"/>
            <a:ext cx="2754900" cy="12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Test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51" name="Google Shape;651;g78ea6e5d42_0_43"/>
          <p:cNvCxnSpPr>
            <a:stCxn id="650" idx="1"/>
          </p:cNvCxnSpPr>
          <p:nvPr/>
        </p:nvCxnSpPr>
        <p:spPr>
          <a:xfrm rot="10800000">
            <a:off x="6204050" y="5654514"/>
            <a:ext cx="6418800" cy="8547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9A9BE203-C066-144B-9DB7-8C8501D18BC3}"/>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78ea6e5d42_0_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58" name="Google Shape;658;g78ea6e5d42_0_5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59" name="Google Shape;659;g78ea6e5d42_0_5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stage('Build')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stage('Test')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stage('Deploy') {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60" name="Google Shape;660;g78ea6e5d42_0_53"/>
          <p:cNvSpPr txBox="1"/>
          <p:nvPr/>
        </p:nvSpPr>
        <p:spPr>
          <a:xfrm>
            <a:off x="13094975" y="6684164"/>
            <a:ext cx="2754900" cy="12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Defines the Deploy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61" name="Google Shape;661;g78ea6e5d42_0_53"/>
          <p:cNvCxnSpPr>
            <a:stCxn id="660" idx="1"/>
          </p:cNvCxnSpPr>
          <p:nvPr/>
        </p:nvCxnSpPr>
        <p:spPr>
          <a:xfrm rot="10800000">
            <a:off x="7305275" y="6468914"/>
            <a:ext cx="5789700" cy="8385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70432457-6D5C-BE49-9F94-07EA13477995}"/>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78ea6e5d42_0_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Pipeline Syntax</a:t>
            </a:r>
            <a:endParaRPr/>
          </a:p>
        </p:txBody>
      </p:sp>
      <p:sp>
        <p:nvSpPr>
          <p:cNvPr id="668" name="Google Shape;668;g78ea6e5d42_0_63"/>
          <p:cNvSpPr txBox="1">
            <a:spLocks noGrp="1"/>
          </p:cNvSpPr>
          <p:nvPr>
            <p:ph type="body" idx="1"/>
          </p:nvPr>
        </p:nvSpPr>
        <p:spPr>
          <a:xfrm>
            <a:off x="1596650" y="1393525"/>
            <a:ext cx="13781100" cy="12465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r>
              <a:rPr lang="en-US">
                <a:solidFill>
                  <a:srgbClr val="434343"/>
                </a:solidFill>
              </a:rPr>
              <a:t>In Declarative Pipeline syntax, the Pipeline block defines all the work done throughout your entire Pipeline. The box below shows the Declarative Pipeline syntax:</a:t>
            </a:r>
            <a:endParaRPr>
              <a:solidFill>
                <a:srgbClr val="434343"/>
              </a:solidFill>
            </a:endParaRPr>
          </a:p>
        </p:txBody>
      </p:sp>
      <p:sp>
        <p:nvSpPr>
          <p:cNvPr id="669" name="Google Shape;669;g78ea6e5d42_0_63"/>
          <p:cNvSpPr txBox="1"/>
          <p:nvPr/>
        </p:nvSpPr>
        <p:spPr>
          <a:xfrm>
            <a:off x="4814300" y="2341414"/>
            <a:ext cx="7345800" cy="5974800"/>
          </a:xfrm>
          <a:prstGeom prst="rect">
            <a:avLst/>
          </a:prstGeom>
          <a:solidFill>
            <a:srgbClr val="FFE8DA"/>
          </a:solidFill>
          <a:ln>
            <a:solidFill>
              <a:schemeClr val="bg1">
                <a:lumMod val="5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B7B7B7"/>
                </a:solidFill>
                <a:latin typeface="Open Sans"/>
                <a:ea typeface="Open Sans"/>
                <a:cs typeface="Open Sans"/>
                <a:sym typeface="Open Sans"/>
              </a:rPr>
              <a:t>Jenkinsfile (Declarative Pipeline)</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Pipeline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agent any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stage('Build')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stage('Test')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steps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stage('Deploy') {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r>
              <a:rPr lang="en-US" sz="1800" b="1">
                <a:latin typeface="Open Sans"/>
                <a:ea typeface="Open Sans"/>
                <a:cs typeface="Open Sans"/>
                <a:sym typeface="Open Sans"/>
              </a:rPr>
              <a:t>steps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 </a:t>
            </a:r>
            <a:endParaRPr sz="1800" b="1">
              <a:latin typeface="Open Sans"/>
              <a:ea typeface="Open Sans"/>
              <a:cs typeface="Open Sans"/>
              <a:sym typeface="Open Sans"/>
            </a:endParaRPr>
          </a:p>
          <a:p>
            <a:pPr marL="0" lvl="0" indent="0" algn="l" rtl="0">
              <a:spcBef>
                <a:spcPts val="0"/>
              </a:spcBef>
              <a:spcAft>
                <a:spcPts val="0"/>
              </a:spcAft>
              <a:buNone/>
            </a:pPr>
            <a:r>
              <a:rPr lang="en-US" sz="1800" b="1">
                <a:latin typeface="Open Sans"/>
                <a:ea typeface="Open Sans"/>
                <a:cs typeface="Open Sans"/>
                <a:sym typeface="Open Sans"/>
              </a:rPr>
              <a:t>            }</a:t>
            </a:r>
            <a:endParaRPr sz="1800" b="1">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    }</a:t>
            </a:r>
            <a:endParaRPr sz="1800">
              <a:solidFill>
                <a:srgbClr val="B7B7B7"/>
              </a:solidFill>
              <a:latin typeface="Open Sans"/>
              <a:ea typeface="Open Sans"/>
              <a:cs typeface="Open Sans"/>
              <a:sym typeface="Open Sans"/>
            </a:endParaRPr>
          </a:p>
          <a:p>
            <a:pPr marL="0" lvl="0" indent="0" algn="l" rtl="0">
              <a:spcBef>
                <a:spcPts val="0"/>
              </a:spcBef>
              <a:spcAft>
                <a:spcPts val="0"/>
              </a:spcAft>
              <a:buNone/>
            </a:pPr>
            <a:r>
              <a:rPr lang="en-US" sz="1800">
                <a:solidFill>
                  <a:srgbClr val="B7B7B7"/>
                </a:solidFill>
                <a:latin typeface="Open Sans"/>
                <a:ea typeface="Open Sans"/>
                <a:cs typeface="Open Sans"/>
                <a:sym typeface="Open Sans"/>
              </a:rPr>
              <a:t>}</a:t>
            </a:r>
            <a:endParaRPr sz="1800">
              <a:solidFill>
                <a:srgbClr val="B7B7B7"/>
              </a:solidFill>
              <a:latin typeface="Open Sans"/>
              <a:ea typeface="Open Sans"/>
              <a:cs typeface="Open Sans"/>
              <a:sym typeface="Open Sans"/>
            </a:endParaRPr>
          </a:p>
        </p:txBody>
      </p:sp>
      <p:sp>
        <p:nvSpPr>
          <p:cNvPr id="670" name="Google Shape;670;g78ea6e5d42_0_63"/>
          <p:cNvSpPr txBox="1"/>
          <p:nvPr/>
        </p:nvSpPr>
        <p:spPr>
          <a:xfrm>
            <a:off x="13094975" y="6684164"/>
            <a:ext cx="2754900" cy="12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Deploy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671" name="Google Shape;671;g78ea6e5d42_0_63"/>
          <p:cNvCxnSpPr>
            <a:stCxn id="670" idx="1"/>
          </p:cNvCxnSpPr>
          <p:nvPr/>
        </p:nvCxnSpPr>
        <p:spPr>
          <a:xfrm rot="10800000">
            <a:off x="6577775" y="7010714"/>
            <a:ext cx="6517200" cy="296700"/>
          </a:xfrm>
          <a:prstGeom prst="straightConnector1">
            <a:avLst/>
          </a:prstGeom>
          <a:noFill/>
          <a:ln w="19050" cap="flat" cmpd="sng">
            <a:solidFill>
              <a:schemeClr val="dk2"/>
            </a:solidFill>
            <a:prstDash val="solid"/>
            <a:round/>
            <a:headEnd type="none" w="med" len="med"/>
            <a:tailEnd type="triangle" w="med" len="med"/>
          </a:ln>
        </p:spPr>
      </p:cxnSp>
      <p:pic>
        <p:nvPicPr>
          <p:cNvPr id="8" name="Google Shape;152;p8">
            <a:extLst>
              <a:ext uri="{FF2B5EF4-FFF2-40B4-BE49-F238E27FC236}">
                <a16:creationId xmlns:a16="http://schemas.microsoft.com/office/drawing/2014/main" id="{CF1DFC13-DDA4-5544-B55A-CA98A3ADF6BB}"/>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70c9dc62ad_0_24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Declarative Pipeline Syntax</a:t>
            </a:r>
            <a:endParaRPr/>
          </a:p>
        </p:txBody>
      </p:sp>
      <p:sp>
        <p:nvSpPr>
          <p:cNvPr id="677" name="Google Shape;677;g70c9dc62ad_0_242"/>
          <p:cNvSpPr txBox="1">
            <a:spLocks noGrp="1"/>
          </p:cNvSpPr>
          <p:nvPr>
            <p:ph type="body" idx="1"/>
          </p:nvPr>
        </p:nvSpPr>
        <p:spPr>
          <a:xfrm>
            <a:off x="1245610" y="1372928"/>
            <a:ext cx="13781100" cy="16290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dirty="0">
                <a:solidFill>
                  <a:srgbClr val="434343"/>
                </a:solidFill>
              </a:rPr>
              <a:t>The declarative syntax was designed to make Pipeline building simple. This is why the syntax is limited only to some important keywords.</a:t>
            </a:r>
          </a:p>
          <a:p>
            <a:pPr marL="457200" lvl="0" indent="-368300" algn="l" rtl="0">
              <a:lnSpc>
                <a:spcPct val="115000"/>
              </a:lnSpc>
              <a:spcBef>
                <a:spcPts val="0"/>
              </a:spcBef>
              <a:spcAft>
                <a:spcPts val="0"/>
              </a:spcAft>
              <a:buClr>
                <a:srgbClr val="434343"/>
              </a:buClr>
              <a:buSzPts val="2200"/>
              <a:buFont typeface="Open Sans"/>
              <a:buChar char="●"/>
            </a:pPr>
            <a:endParaRPr sz="1000" dirty="0">
              <a:solidFill>
                <a:srgbClr val="434343"/>
              </a:solidFill>
            </a:endParaRPr>
          </a:p>
          <a:p>
            <a:pPr marL="457200" lvl="0" indent="-368300" algn="l" rtl="0">
              <a:lnSpc>
                <a:spcPct val="115000"/>
              </a:lnSpc>
              <a:spcBef>
                <a:spcPts val="0"/>
              </a:spcBef>
              <a:spcAft>
                <a:spcPts val="0"/>
              </a:spcAft>
              <a:buClr>
                <a:srgbClr val="434343"/>
              </a:buClr>
              <a:buSzPts val="2200"/>
              <a:buFont typeface="Open Sans"/>
              <a:buChar char="●"/>
            </a:pPr>
            <a:r>
              <a:rPr lang="en-US" dirty="0">
                <a:solidFill>
                  <a:srgbClr val="434343"/>
                </a:solidFill>
              </a:rPr>
              <a:t>A declarative Pipeline is always specified inside the</a:t>
            </a:r>
            <a:r>
              <a:rPr lang="en-US" b="1" dirty="0">
                <a:solidFill>
                  <a:srgbClr val="434343"/>
                </a:solidFill>
              </a:rPr>
              <a:t> </a:t>
            </a:r>
            <a:r>
              <a:rPr lang="en-US" b="1" i="1" dirty="0">
                <a:solidFill>
                  <a:srgbClr val="434343"/>
                </a:solidFill>
              </a:rPr>
              <a:t>Pipeline</a:t>
            </a:r>
            <a:r>
              <a:rPr lang="en-US" dirty="0">
                <a:solidFill>
                  <a:srgbClr val="434343"/>
                </a:solidFill>
              </a:rPr>
              <a:t> block and contains:</a:t>
            </a:r>
            <a:endParaRPr dirty="0">
              <a:solidFill>
                <a:srgbClr val="434343"/>
              </a:solidFill>
            </a:endParaRPr>
          </a:p>
        </p:txBody>
      </p:sp>
      <p:grpSp>
        <p:nvGrpSpPr>
          <p:cNvPr id="679" name="Google Shape;679;g70c9dc62ad_0_242"/>
          <p:cNvGrpSpPr/>
          <p:nvPr/>
        </p:nvGrpSpPr>
        <p:grpSpPr>
          <a:xfrm>
            <a:off x="3602796" y="3603908"/>
            <a:ext cx="9055922" cy="2624947"/>
            <a:chOff x="1836505" y="4147395"/>
            <a:chExt cx="12053669" cy="3493873"/>
          </a:xfrm>
        </p:grpSpPr>
        <p:sp>
          <p:nvSpPr>
            <p:cNvPr id="680" name="Google Shape;680;g70c9dc62ad_0_242"/>
            <p:cNvSpPr/>
            <p:nvPr/>
          </p:nvSpPr>
          <p:spPr>
            <a:xfrm>
              <a:off x="6135302" y="4211068"/>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a:solidFill>
                    <a:srgbClr val="3F3F3F"/>
                  </a:solidFill>
                  <a:latin typeface="Open Sans"/>
                  <a:ea typeface="Open Sans"/>
                  <a:cs typeface="Open Sans"/>
                  <a:sym typeface="Open Sans"/>
                </a:rPr>
                <a:t>Directives</a:t>
              </a:r>
              <a:endParaRPr sz="2200">
                <a:solidFill>
                  <a:srgbClr val="3F3F3F"/>
                </a:solidFill>
                <a:latin typeface="Open Sans"/>
                <a:ea typeface="Open Sans"/>
                <a:cs typeface="Open Sans"/>
                <a:sym typeface="Open Sans"/>
              </a:endParaRPr>
            </a:p>
          </p:txBody>
        </p:sp>
        <p:sp>
          <p:nvSpPr>
            <p:cNvPr id="681" name="Google Shape;681;g70c9dc62ad_0_242"/>
            <p:cNvSpPr/>
            <p:nvPr/>
          </p:nvSpPr>
          <p:spPr>
            <a:xfrm>
              <a:off x="1836505" y="4211068"/>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a:solidFill>
                    <a:srgbClr val="3F3F3F"/>
                  </a:solidFill>
                  <a:latin typeface="Open Sans"/>
                  <a:ea typeface="Open Sans"/>
                  <a:cs typeface="Open Sans"/>
                  <a:sym typeface="Open Sans"/>
                </a:rPr>
                <a:t>Sections</a:t>
              </a:r>
              <a:endParaRPr sz="2200">
                <a:solidFill>
                  <a:srgbClr val="3F3F3F"/>
                </a:solidFill>
                <a:latin typeface="Open Sans"/>
                <a:ea typeface="Open Sans"/>
                <a:cs typeface="Open Sans"/>
                <a:sym typeface="Open Sans"/>
              </a:endParaRPr>
            </a:p>
          </p:txBody>
        </p:sp>
        <p:sp>
          <p:nvSpPr>
            <p:cNvPr id="682" name="Google Shape;682;g70c9dc62ad_0_242"/>
            <p:cNvSpPr/>
            <p:nvPr/>
          </p:nvSpPr>
          <p:spPr>
            <a:xfrm>
              <a:off x="10459974" y="4147395"/>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a:solidFill>
                    <a:srgbClr val="3F3F3F"/>
                  </a:solidFill>
                  <a:latin typeface="Open Sans"/>
                  <a:ea typeface="Open Sans"/>
                  <a:cs typeface="Open Sans"/>
                  <a:sym typeface="Open Sans"/>
                </a:rPr>
                <a:t>Steps</a:t>
              </a:r>
              <a:endParaRPr sz="2200">
                <a:solidFill>
                  <a:srgbClr val="3F3F3F"/>
                </a:solidFill>
                <a:latin typeface="Open Sans"/>
                <a:ea typeface="Open Sans"/>
                <a:cs typeface="Open Sans"/>
                <a:sym typeface="Open Sans"/>
              </a:endParaRPr>
            </a:p>
          </p:txBody>
        </p:sp>
      </p:grpSp>
      <p:sp>
        <p:nvSpPr>
          <p:cNvPr id="683" name="Google Shape;683;g70c9dc62ad_0_242"/>
          <p:cNvSpPr/>
          <p:nvPr/>
        </p:nvSpPr>
        <p:spPr>
          <a:xfrm>
            <a:off x="1902100" y="6962950"/>
            <a:ext cx="12559500" cy="897900"/>
          </a:xfrm>
          <a:prstGeom prst="roundRect">
            <a:avLst>
              <a:gd name="adj" fmla="val 16667"/>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The complete Pipeline syntax description can be found on the official Jenkins page at https:/​/​jenkins.​io/​doc/​book/​Pipeline/​syntax/​.</a:t>
            </a:r>
            <a:endParaRPr sz="2200">
              <a:solidFill>
                <a:srgbClr val="3F3F3F"/>
              </a:solidFill>
              <a:latin typeface="Open Sans"/>
              <a:ea typeface="Open Sans"/>
              <a:cs typeface="Open Sans"/>
              <a:sym typeface="Open Sans"/>
            </a:endParaRPr>
          </a:p>
        </p:txBody>
      </p:sp>
      <p:pic>
        <p:nvPicPr>
          <p:cNvPr id="10" name="Google Shape;152;p8">
            <a:extLst>
              <a:ext uri="{FF2B5EF4-FFF2-40B4-BE49-F238E27FC236}">
                <a16:creationId xmlns:a16="http://schemas.microsoft.com/office/drawing/2014/main" id="{4AB1AE15-BA6A-C546-88BD-032F23F85D71}"/>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70c9dc62ad_0_24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Declarative Pipeline Syntax</a:t>
            </a:r>
            <a:endParaRPr/>
          </a:p>
        </p:txBody>
      </p:sp>
      <p:sp>
        <p:nvSpPr>
          <p:cNvPr id="689" name="Google Shape;689;g70c9dc62ad_0_248"/>
          <p:cNvSpPr txBox="1">
            <a:spLocks noGrp="1"/>
          </p:cNvSpPr>
          <p:nvPr>
            <p:ph type="body" idx="1"/>
          </p:nvPr>
        </p:nvSpPr>
        <p:spPr>
          <a:xfrm>
            <a:off x="1902100" y="2036900"/>
            <a:ext cx="13781100" cy="6359700"/>
          </a:xfrm>
          <a:prstGeom prst="rect">
            <a:avLst/>
          </a:prstGeom>
          <a:solidFill>
            <a:srgbClr val="FFE8DA"/>
          </a:solidFill>
          <a:ln w="9525" cap="flat" cmpd="sng">
            <a:solidFill>
              <a:schemeClr val="bg1">
                <a:lumMod val="50000"/>
              </a:schemeClr>
            </a:solidFill>
            <a:prstDash val="solid"/>
            <a:round/>
            <a:headEnd type="none" w="sm" len="sm"/>
            <a:tailEnd type="none" w="sm" len="sm"/>
          </a:ln>
        </p:spPr>
        <p:txBody>
          <a:bodyPr spcFirstLastPara="1" wrap="square" lIns="91425" tIns="0" rIns="91425" bIns="0" anchor="t" anchorCtr="0">
            <a:noAutofit/>
          </a:bodyPr>
          <a:lstStyle/>
          <a:p>
            <a:pPr marL="0" lvl="0" indent="0" algn="l" rtl="0">
              <a:lnSpc>
                <a:spcPct val="100000"/>
              </a:lnSpc>
              <a:spcBef>
                <a:spcPts val="0"/>
              </a:spcBef>
              <a:spcAft>
                <a:spcPts val="0"/>
              </a:spcAft>
              <a:buNone/>
            </a:pPr>
            <a:r>
              <a:rPr lang="en-US" sz="1600" b="1">
                <a:solidFill>
                  <a:srgbClr val="434343"/>
                </a:solidFill>
              </a:rPr>
              <a:t>Pipeline {</a:t>
            </a:r>
            <a:endParaRPr sz="1600" b="1">
              <a:solidFill>
                <a:srgbClr val="434343"/>
              </a:solidFill>
            </a:endParaRPr>
          </a:p>
          <a:p>
            <a:pPr marL="0" lvl="0" indent="0" algn="l" rtl="0">
              <a:lnSpc>
                <a:spcPct val="100000"/>
              </a:lnSpc>
              <a:spcBef>
                <a:spcPts val="0"/>
              </a:spcBef>
              <a:spcAft>
                <a:spcPts val="0"/>
              </a:spcAft>
              <a:buNone/>
            </a:pPr>
            <a:r>
              <a:rPr lang="en-US" sz="1600" b="1">
                <a:solidFill>
                  <a:srgbClr val="434343"/>
                </a:solidFill>
              </a:rPr>
              <a:t> 	agent any 	</a:t>
            </a:r>
            <a:endParaRPr sz="1600" b="1">
              <a:solidFill>
                <a:srgbClr val="434343"/>
              </a:solidFill>
            </a:endParaRPr>
          </a:p>
          <a:p>
            <a:pPr marL="0" lvl="0" indent="457200" algn="l" rtl="0">
              <a:lnSpc>
                <a:spcPct val="100000"/>
              </a:lnSpc>
              <a:spcBef>
                <a:spcPts val="0"/>
              </a:spcBef>
              <a:spcAft>
                <a:spcPts val="0"/>
              </a:spcAft>
              <a:buNone/>
            </a:pPr>
            <a:r>
              <a:rPr lang="en-US" sz="1600" b="1">
                <a:solidFill>
                  <a:srgbClr val="434343"/>
                </a:solidFill>
              </a:rPr>
              <a:t>triggers { cron('* * * * *') } 	</a:t>
            </a:r>
            <a:endParaRPr sz="1600" b="1">
              <a:solidFill>
                <a:srgbClr val="434343"/>
              </a:solidFill>
            </a:endParaRPr>
          </a:p>
          <a:p>
            <a:pPr marL="0" lvl="0" indent="457200" algn="l" rtl="0">
              <a:lnSpc>
                <a:spcPct val="100000"/>
              </a:lnSpc>
              <a:spcBef>
                <a:spcPts val="0"/>
              </a:spcBef>
              <a:spcAft>
                <a:spcPts val="0"/>
              </a:spcAft>
              <a:buNone/>
            </a:pPr>
            <a:r>
              <a:rPr lang="en-US" sz="1600" b="1">
                <a:solidFill>
                  <a:srgbClr val="434343"/>
                </a:solidFill>
              </a:rPr>
              <a:t>options { timeout(time: 5) } 	</a:t>
            </a:r>
            <a:endParaRPr sz="1600" b="1">
              <a:solidFill>
                <a:srgbClr val="434343"/>
              </a:solidFill>
            </a:endParaRPr>
          </a:p>
          <a:p>
            <a:pPr marL="0" lvl="0" indent="457200" algn="l" rtl="0">
              <a:lnSpc>
                <a:spcPct val="100000"/>
              </a:lnSpc>
              <a:spcBef>
                <a:spcPts val="0"/>
              </a:spcBef>
              <a:spcAft>
                <a:spcPts val="0"/>
              </a:spcAft>
              <a:buNone/>
            </a:pPr>
            <a:r>
              <a:rPr lang="en-US" sz="1600" b="1">
                <a:solidFill>
                  <a:srgbClr val="434343"/>
                </a:solidFill>
              </a:rPr>
              <a:t>parameters {      	</a:t>
            </a:r>
            <a:endParaRPr sz="1600" b="1">
              <a:solidFill>
                <a:srgbClr val="434343"/>
              </a:solidFill>
            </a:endParaRPr>
          </a:p>
          <a:p>
            <a:pPr marL="457200" lvl="0" indent="457200" algn="l" rtl="0">
              <a:lnSpc>
                <a:spcPct val="100000"/>
              </a:lnSpc>
              <a:spcBef>
                <a:spcPts val="0"/>
              </a:spcBef>
              <a:spcAft>
                <a:spcPts val="0"/>
              </a:spcAft>
              <a:buNone/>
            </a:pPr>
            <a:r>
              <a:rPr lang="en-US" sz="1600" b="1">
                <a:solidFill>
                  <a:srgbClr val="434343"/>
                </a:solidFill>
              </a:rPr>
              <a:t>booleanParam(name: 'DEBUG_BUILD', defaultValue: true,      	</a:t>
            </a:r>
            <a:endParaRPr sz="1600" b="1">
              <a:solidFill>
                <a:srgbClr val="434343"/>
              </a:solidFill>
            </a:endParaRPr>
          </a:p>
          <a:p>
            <a:pPr marL="457200" lvl="0" indent="457200" algn="l" rtl="0">
              <a:lnSpc>
                <a:spcPct val="100000"/>
              </a:lnSpc>
              <a:spcBef>
                <a:spcPts val="0"/>
              </a:spcBef>
              <a:spcAft>
                <a:spcPts val="0"/>
              </a:spcAft>
              <a:buNone/>
            </a:pPr>
            <a:r>
              <a:rPr lang="en-US" sz="1600" b="1">
                <a:solidFill>
                  <a:srgbClr val="434343"/>
                </a:solidFill>
              </a:rPr>
              <a:t>description: 'Is it the debug build?') 	</a:t>
            </a:r>
            <a:endParaRPr sz="1600" b="1">
              <a:solidFill>
                <a:srgbClr val="434343"/>
              </a:solidFill>
            </a:endParaRPr>
          </a:p>
          <a:p>
            <a:pPr marL="457200" lvl="0" indent="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457200" lvl="0" indent="0" algn="l" rtl="0">
              <a:lnSpc>
                <a:spcPct val="100000"/>
              </a:lnSpc>
              <a:spcBef>
                <a:spcPts val="0"/>
              </a:spcBef>
              <a:spcAft>
                <a:spcPts val="0"/>
              </a:spcAft>
              <a:buNone/>
            </a:pPr>
            <a:r>
              <a:rPr lang="en-US" sz="1600" b="1">
                <a:solidFill>
                  <a:srgbClr val="434343"/>
                </a:solidFill>
              </a:rPr>
              <a:t>stages {      	</a:t>
            </a:r>
            <a:endParaRPr sz="1600" b="1">
              <a:solidFill>
                <a:srgbClr val="434343"/>
              </a:solidFill>
            </a:endParaRPr>
          </a:p>
          <a:p>
            <a:pPr marL="457200" lvl="0" indent="457200" algn="l" rtl="0">
              <a:lnSpc>
                <a:spcPct val="100000"/>
              </a:lnSpc>
              <a:spcBef>
                <a:spcPts val="0"/>
              </a:spcBef>
              <a:spcAft>
                <a:spcPts val="0"/>
              </a:spcAft>
              <a:buNone/>
            </a:pPr>
            <a:r>
              <a:rPr lang="en-US" sz="1600" b="1">
                <a:solidFill>
                  <a:srgbClr val="434343"/>
                </a:solidFill>
              </a:rPr>
              <a:t>stage('Example') {           	</a:t>
            </a:r>
            <a:endParaRPr sz="1600" b="1">
              <a:solidFill>
                <a:srgbClr val="434343"/>
              </a:solidFill>
            </a:endParaRPr>
          </a:p>
          <a:p>
            <a:pPr marL="1371600" lvl="0" indent="457200" algn="l" rtl="0">
              <a:lnSpc>
                <a:spcPct val="100000"/>
              </a:lnSpc>
              <a:spcBef>
                <a:spcPts val="0"/>
              </a:spcBef>
              <a:spcAft>
                <a:spcPts val="0"/>
              </a:spcAft>
              <a:buNone/>
            </a:pPr>
            <a:r>
              <a:rPr lang="en-US" sz="1600" b="1">
                <a:solidFill>
                  <a:srgbClr val="434343"/>
                </a:solidFill>
              </a:rPr>
              <a:t>environment { NAME = 'Simplilearn' }           	</a:t>
            </a:r>
            <a:endParaRPr sz="1600" b="1">
              <a:solidFill>
                <a:srgbClr val="434343"/>
              </a:solidFill>
            </a:endParaRPr>
          </a:p>
          <a:p>
            <a:pPr marL="1371600" lvl="0" indent="457200" algn="l" rtl="0">
              <a:lnSpc>
                <a:spcPct val="100000"/>
              </a:lnSpc>
              <a:spcBef>
                <a:spcPts val="0"/>
              </a:spcBef>
              <a:spcAft>
                <a:spcPts val="0"/>
              </a:spcAft>
              <a:buNone/>
            </a:pPr>
            <a:r>
              <a:rPr lang="en-US" sz="1600" b="1">
                <a:solidFill>
                  <a:srgbClr val="434343"/>
                </a:solidFill>
              </a:rPr>
              <a:t>when { expression { return params.DEBUG_BUILD } }           	</a:t>
            </a:r>
            <a:endParaRPr sz="1600" b="1">
              <a:solidFill>
                <a:srgbClr val="434343"/>
              </a:solidFill>
            </a:endParaRPr>
          </a:p>
          <a:p>
            <a:pPr marL="1371600" lvl="0" indent="457200" algn="l" rtl="0">
              <a:lnSpc>
                <a:spcPct val="100000"/>
              </a:lnSpc>
              <a:spcBef>
                <a:spcPts val="0"/>
              </a:spcBef>
              <a:spcAft>
                <a:spcPts val="0"/>
              </a:spcAft>
              <a:buNone/>
            </a:pPr>
            <a:r>
              <a:rPr lang="en-US" sz="1600" b="1">
                <a:solidFill>
                  <a:srgbClr val="434343"/>
                </a:solidFill>
              </a:rPr>
              <a:t>steps {                	</a:t>
            </a:r>
            <a:endParaRPr sz="1600" b="1">
              <a:solidFill>
                <a:srgbClr val="434343"/>
              </a:solidFill>
            </a:endParaRPr>
          </a:p>
          <a:p>
            <a:pPr marL="1828800" lvl="0" indent="457200" algn="l" rtl="0">
              <a:lnSpc>
                <a:spcPct val="100000"/>
              </a:lnSpc>
              <a:spcBef>
                <a:spcPts val="0"/>
              </a:spcBef>
              <a:spcAft>
                <a:spcPts val="0"/>
              </a:spcAft>
              <a:buNone/>
            </a:pPr>
            <a:r>
              <a:rPr lang="en-US" sz="1600" b="1">
                <a:solidFill>
                  <a:srgbClr val="434343"/>
                </a:solidFill>
              </a:rPr>
              <a:t>echo "Hello from $NAME"                	</a:t>
            </a:r>
            <a:endParaRPr sz="1600" b="1">
              <a:solidFill>
                <a:srgbClr val="434343"/>
              </a:solidFill>
            </a:endParaRPr>
          </a:p>
          <a:p>
            <a:pPr marL="1828800" lvl="0" indent="457200" algn="l" rtl="0">
              <a:lnSpc>
                <a:spcPct val="100000"/>
              </a:lnSpc>
              <a:spcBef>
                <a:spcPts val="0"/>
              </a:spcBef>
              <a:spcAft>
                <a:spcPts val="0"/>
              </a:spcAft>
              <a:buNone/>
            </a:pPr>
            <a:r>
              <a:rPr lang="en-US" sz="1600" b="1">
                <a:solidFill>
                  <a:srgbClr val="434343"/>
                </a:solidFill>
              </a:rPr>
              <a:t>script {                     	</a:t>
            </a:r>
            <a:endParaRPr sz="1600" b="1">
              <a:solidFill>
                <a:srgbClr val="434343"/>
              </a:solidFill>
            </a:endParaRPr>
          </a:p>
          <a:p>
            <a:pPr marL="2286000" lvl="0" indent="457200" algn="l" rtl="0">
              <a:lnSpc>
                <a:spcPct val="100000"/>
              </a:lnSpc>
              <a:spcBef>
                <a:spcPts val="0"/>
              </a:spcBef>
              <a:spcAft>
                <a:spcPts val="0"/>
              </a:spcAft>
              <a:buNone/>
            </a:pPr>
            <a:r>
              <a:rPr lang="en-US" sz="1600" b="1">
                <a:solidFill>
                  <a:srgbClr val="434343"/>
                </a:solidFill>
              </a:rPr>
              <a:t>def browsers = ['chrome', 'firefox']                     	</a:t>
            </a:r>
            <a:endParaRPr sz="1600" b="1">
              <a:solidFill>
                <a:srgbClr val="434343"/>
              </a:solidFill>
            </a:endParaRPr>
          </a:p>
          <a:p>
            <a:pPr marL="2286000" lvl="0" indent="457200" algn="l" rtl="0">
              <a:lnSpc>
                <a:spcPct val="100000"/>
              </a:lnSpc>
              <a:spcBef>
                <a:spcPts val="0"/>
              </a:spcBef>
              <a:spcAft>
                <a:spcPts val="0"/>
              </a:spcAft>
              <a:buNone/>
            </a:pPr>
            <a:r>
              <a:rPr lang="en-US" sz="1600" b="1">
                <a:solidFill>
                  <a:srgbClr val="434343"/>
                </a:solidFill>
              </a:rPr>
              <a:t>for (int i = 0; i &lt; browsers.size(); ++i) {                          	</a:t>
            </a:r>
            <a:endParaRPr sz="1600" b="1">
              <a:solidFill>
                <a:srgbClr val="434343"/>
              </a:solidFill>
            </a:endParaRPr>
          </a:p>
          <a:p>
            <a:pPr marL="2743200" lvl="0" indent="457200" algn="l" rtl="0">
              <a:lnSpc>
                <a:spcPct val="100000"/>
              </a:lnSpc>
              <a:spcBef>
                <a:spcPts val="0"/>
              </a:spcBef>
              <a:spcAft>
                <a:spcPts val="0"/>
              </a:spcAft>
              <a:buNone/>
            </a:pPr>
            <a:r>
              <a:rPr lang="en-US" sz="1600" b="1">
                <a:solidFill>
                  <a:srgbClr val="434343"/>
                </a:solidFill>
              </a:rPr>
              <a:t>echo "Testing the ${browsers[i]} browser."                     	</a:t>
            </a:r>
            <a:endParaRPr sz="1600" b="1">
              <a:solidFill>
                <a:srgbClr val="434343"/>
              </a:solidFill>
            </a:endParaRPr>
          </a:p>
          <a:p>
            <a:pPr marL="2743200" lvl="0" indent="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1828800" lvl="0" indent="45720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1828800" lvl="0" indent="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457200" lvl="0" indent="45720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457200" lvl="0" indent="0" algn="l" rtl="0">
              <a:lnSpc>
                <a:spcPct val="100000"/>
              </a:lnSpc>
              <a:spcBef>
                <a:spcPts val="0"/>
              </a:spcBef>
              <a:spcAft>
                <a:spcPts val="0"/>
              </a:spcAft>
              <a:buNone/>
            </a:pPr>
            <a:r>
              <a:rPr lang="en-US" sz="1600" b="1">
                <a:solidFill>
                  <a:srgbClr val="434343"/>
                </a:solidFill>
              </a:rPr>
              <a:t>} 	</a:t>
            </a:r>
            <a:endParaRPr sz="1600" b="1">
              <a:solidFill>
                <a:srgbClr val="434343"/>
              </a:solidFill>
            </a:endParaRPr>
          </a:p>
          <a:p>
            <a:pPr marL="457200" lvl="0" indent="0" algn="l" rtl="0">
              <a:lnSpc>
                <a:spcPct val="100000"/>
              </a:lnSpc>
              <a:spcBef>
                <a:spcPts val="0"/>
              </a:spcBef>
              <a:spcAft>
                <a:spcPts val="0"/>
              </a:spcAft>
              <a:buNone/>
            </a:pPr>
            <a:r>
              <a:rPr lang="en-US" sz="1600" b="1">
                <a:solidFill>
                  <a:srgbClr val="434343"/>
                </a:solidFill>
              </a:rPr>
              <a:t>post { always { echo 'Hello again!' } }</a:t>
            </a:r>
            <a:endParaRPr sz="1600" b="1">
              <a:solidFill>
                <a:srgbClr val="434343"/>
              </a:solidFill>
            </a:endParaRPr>
          </a:p>
          <a:p>
            <a:pPr marL="0" lvl="0" indent="0" algn="l" rtl="0">
              <a:lnSpc>
                <a:spcPct val="100000"/>
              </a:lnSpc>
              <a:spcBef>
                <a:spcPts val="0"/>
              </a:spcBef>
              <a:spcAft>
                <a:spcPts val="0"/>
              </a:spcAft>
              <a:buNone/>
            </a:pPr>
            <a:r>
              <a:rPr lang="en-US" sz="1600" b="1">
                <a:solidFill>
                  <a:srgbClr val="434343"/>
                </a:solidFill>
              </a:rPr>
              <a:t>}</a:t>
            </a:r>
            <a:endParaRPr sz="1600" b="1">
              <a:solidFill>
                <a:srgbClr val="434343"/>
              </a:solidFill>
            </a:endParaRPr>
          </a:p>
        </p:txBody>
      </p:sp>
      <p:sp>
        <p:nvSpPr>
          <p:cNvPr id="691" name="Google Shape;691;g70c9dc62ad_0_248"/>
          <p:cNvSpPr txBox="1">
            <a:spLocks noGrp="1"/>
          </p:cNvSpPr>
          <p:nvPr>
            <p:ph type="body" idx="1"/>
          </p:nvPr>
        </p:nvSpPr>
        <p:spPr>
          <a:xfrm>
            <a:off x="1602435" y="1363128"/>
            <a:ext cx="13781100" cy="582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dirty="0">
                <a:solidFill>
                  <a:srgbClr val="434343"/>
                </a:solidFill>
              </a:rPr>
              <a:t>The code block below shows a sample Pipeline script:</a:t>
            </a:r>
            <a:endParaRPr sz="2200" dirty="0">
              <a:solidFill>
                <a:srgbClr val="434343"/>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1B26CDA5-3B58-E74A-B06C-08B131EE81B1}"/>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78ea6e5d42_0_2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Keywords</a:t>
            </a:r>
            <a:endParaRPr/>
          </a:p>
        </p:txBody>
      </p:sp>
      <p:sp>
        <p:nvSpPr>
          <p:cNvPr id="698" name="Google Shape;698;g78ea6e5d42_0_262"/>
          <p:cNvSpPr txBox="1">
            <a:spLocks noGrp="1"/>
          </p:cNvSpPr>
          <p:nvPr>
            <p:ph type="body" idx="1"/>
          </p:nvPr>
        </p:nvSpPr>
        <p:spPr>
          <a:xfrm>
            <a:off x="1813450" y="1532525"/>
            <a:ext cx="13781100" cy="5679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dirty="0">
                <a:solidFill>
                  <a:srgbClr val="434343"/>
                </a:solidFill>
              </a:rPr>
              <a:t>Here are the important keywords in the Pipeline syntax and their meanings:</a:t>
            </a: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p:txBody>
      </p:sp>
      <p:sp>
        <p:nvSpPr>
          <p:cNvPr id="699" name="Google Shape;699;g78ea6e5d42_0_262"/>
          <p:cNvSpPr/>
          <p:nvPr/>
        </p:nvSpPr>
        <p:spPr>
          <a:xfrm>
            <a:off x="2810705" y="2356700"/>
            <a:ext cx="1067134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Sections:</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700" name="Google Shape;700;g78ea6e5d42_0_262"/>
          <p:cNvSpPr txBox="1"/>
          <p:nvPr/>
        </p:nvSpPr>
        <p:spPr>
          <a:xfrm>
            <a:off x="2969729" y="2931655"/>
            <a:ext cx="10313532" cy="4025735"/>
          </a:xfrm>
          <a:prstGeom prst="rect">
            <a:avLst/>
          </a:prstGeom>
          <a:noFill/>
          <a:ln w="19050" cap="flat" cmpd="sng">
            <a:solidFill>
              <a:srgbClr val="FAA634"/>
            </a:solidFill>
            <a:prstDash val="solid"/>
            <a:round/>
            <a:headEnd type="none" w="sm" len="sm"/>
            <a:tailEnd type="none" w="sm" len="sm"/>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Sections define the Pipeline structure and usually contain one or more directives or steps.</a:t>
            </a:r>
          </a:p>
          <a:p>
            <a:pPr marL="457200" lvl="0" indent="-368300" algn="l" rtl="0">
              <a:lnSpc>
                <a:spcPct val="115000"/>
              </a:lnSpc>
              <a:spcBef>
                <a:spcPts val="0"/>
              </a:spcBef>
              <a:spcAft>
                <a:spcPts val="0"/>
              </a:spcAft>
              <a:buClr>
                <a:srgbClr val="434343"/>
              </a:buClr>
              <a:buSzPts val="2200"/>
              <a:buFont typeface="Open Sans"/>
              <a:buChar char="●"/>
            </a:pPr>
            <a:endParaRPr sz="1000" dirty="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They are defined with the following keywords:</a:t>
            </a:r>
            <a:endParaRPr sz="2200" dirty="0">
              <a:solidFill>
                <a:srgbClr val="434343"/>
              </a:solidFill>
              <a:latin typeface="Open Sans"/>
              <a:ea typeface="Open Sans"/>
              <a:cs typeface="Open Sans"/>
              <a:sym typeface="Open Sans"/>
            </a:endParaRPr>
          </a:p>
          <a:p>
            <a:pPr marL="914400" lvl="1" indent="-368300" algn="l" rtl="0">
              <a:lnSpc>
                <a:spcPct val="150000"/>
              </a:lnSpc>
              <a:spcBef>
                <a:spcPts val="0"/>
              </a:spcBef>
              <a:spcAft>
                <a:spcPts val="0"/>
              </a:spcAft>
              <a:buClr>
                <a:srgbClr val="434343"/>
              </a:buClr>
              <a:buSzPts val="2200"/>
              <a:buFont typeface="Open Sans"/>
              <a:buChar char="○"/>
            </a:pPr>
            <a:r>
              <a:rPr lang="en-US" sz="2200" b="1" dirty="0">
                <a:solidFill>
                  <a:srgbClr val="434343"/>
                </a:solidFill>
                <a:latin typeface="Open Sans"/>
                <a:ea typeface="Open Sans"/>
                <a:cs typeface="Open Sans"/>
                <a:sym typeface="Open Sans"/>
              </a:rPr>
              <a:t>Stages:</a:t>
            </a:r>
            <a:r>
              <a:rPr lang="en-US" sz="2200" dirty="0">
                <a:solidFill>
                  <a:srgbClr val="434343"/>
                </a:solidFill>
                <a:latin typeface="Open Sans"/>
                <a:ea typeface="Open Sans"/>
                <a:cs typeface="Open Sans"/>
                <a:sym typeface="Open Sans"/>
              </a:rPr>
              <a:t> This defines a series of one or more stage directives </a:t>
            </a:r>
            <a:endParaRPr sz="2200" dirty="0">
              <a:solidFill>
                <a:srgbClr val="434343"/>
              </a:solidFill>
              <a:latin typeface="Open Sans"/>
              <a:ea typeface="Open Sans"/>
              <a:cs typeface="Open Sans"/>
              <a:sym typeface="Open Sans"/>
            </a:endParaRPr>
          </a:p>
          <a:p>
            <a:pPr marL="914400" lvl="1" indent="-368300" algn="l" rtl="0">
              <a:lnSpc>
                <a:spcPct val="150000"/>
              </a:lnSpc>
              <a:spcBef>
                <a:spcPts val="0"/>
              </a:spcBef>
              <a:spcAft>
                <a:spcPts val="0"/>
              </a:spcAft>
              <a:buClr>
                <a:srgbClr val="434343"/>
              </a:buClr>
              <a:buSzPts val="2200"/>
              <a:buFont typeface="Open Sans"/>
              <a:buChar char="○"/>
            </a:pPr>
            <a:r>
              <a:rPr lang="en-US" sz="2200" b="1" dirty="0">
                <a:solidFill>
                  <a:srgbClr val="434343"/>
                </a:solidFill>
                <a:latin typeface="Open Sans"/>
                <a:ea typeface="Open Sans"/>
                <a:cs typeface="Open Sans"/>
                <a:sym typeface="Open Sans"/>
              </a:rPr>
              <a:t>Steps:</a:t>
            </a:r>
            <a:r>
              <a:rPr lang="en-US" sz="2200" dirty="0">
                <a:solidFill>
                  <a:srgbClr val="434343"/>
                </a:solidFill>
                <a:latin typeface="Open Sans"/>
                <a:ea typeface="Open Sans"/>
                <a:cs typeface="Open Sans"/>
                <a:sym typeface="Open Sans"/>
              </a:rPr>
              <a:t> This defines a series of one or more step instructions</a:t>
            </a:r>
            <a:endParaRPr sz="2200" dirty="0">
              <a:solidFill>
                <a:srgbClr val="434343"/>
              </a:solidFill>
              <a:latin typeface="Open Sans"/>
              <a:ea typeface="Open Sans"/>
              <a:cs typeface="Open Sans"/>
              <a:sym typeface="Open Sans"/>
            </a:endParaRPr>
          </a:p>
          <a:p>
            <a:pPr marL="914400" lvl="1" indent="-368300" algn="l" rtl="0">
              <a:lnSpc>
                <a:spcPct val="150000"/>
              </a:lnSpc>
              <a:spcBef>
                <a:spcPts val="0"/>
              </a:spcBef>
              <a:spcAft>
                <a:spcPts val="0"/>
              </a:spcAft>
              <a:buClr>
                <a:srgbClr val="434343"/>
              </a:buClr>
              <a:buSzPts val="2200"/>
              <a:buFont typeface="Open Sans"/>
              <a:buChar char="○"/>
            </a:pPr>
            <a:r>
              <a:rPr lang="en-US" sz="2200" b="1" dirty="0">
                <a:solidFill>
                  <a:srgbClr val="434343"/>
                </a:solidFill>
                <a:latin typeface="Open Sans"/>
                <a:ea typeface="Open Sans"/>
                <a:cs typeface="Open Sans"/>
                <a:sym typeface="Open Sans"/>
              </a:rPr>
              <a:t>Post:</a:t>
            </a:r>
            <a:r>
              <a:rPr lang="en-US" sz="2200" dirty="0">
                <a:solidFill>
                  <a:srgbClr val="434343"/>
                </a:solidFill>
                <a:latin typeface="Open Sans"/>
                <a:ea typeface="Open Sans"/>
                <a:cs typeface="Open Sans"/>
                <a:sym typeface="Open Sans"/>
              </a:rPr>
              <a:t> This defines a series of one or more step instructions that are run at the end of the Pipeline build. It is marked with a condition and is usually used to send notifications after the Pipeline build.</a:t>
            </a:r>
            <a:endParaRPr sz="2200" dirty="0">
              <a:solidFill>
                <a:srgbClr val="434343"/>
              </a:solidFill>
              <a:latin typeface="Open Sans"/>
              <a:ea typeface="Open Sans"/>
              <a:cs typeface="Open Sans"/>
              <a:sym typeface="Open Sans"/>
            </a:endParaRPr>
          </a:p>
          <a:p>
            <a:pPr marL="9144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p:txBody>
      </p:sp>
      <p:pic>
        <p:nvPicPr>
          <p:cNvPr id="7" name="Google Shape;152;p8">
            <a:extLst>
              <a:ext uri="{FF2B5EF4-FFF2-40B4-BE49-F238E27FC236}">
                <a16:creationId xmlns:a16="http://schemas.microsoft.com/office/drawing/2014/main" id="{B4BBF2A1-822F-EB4D-82C3-F1C4BACB4C8A}"/>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70c9dc62ad_0_2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Keywords</a:t>
            </a:r>
            <a:endParaRPr/>
          </a:p>
        </p:txBody>
      </p:sp>
      <p:sp>
        <p:nvSpPr>
          <p:cNvPr id="707" name="Google Shape;707;g70c9dc62ad_0_267"/>
          <p:cNvSpPr/>
          <p:nvPr/>
        </p:nvSpPr>
        <p:spPr>
          <a:xfrm>
            <a:off x="1731650" y="1708925"/>
            <a:ext cx="129030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Directives express the configuration of a Pipeline or its parts. They are:</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708" name="Google Shape;708;g70c9dc62ad_0_267"/>
          <p:cNvSpPr txBox="1"/>
          <p:nvPr/>
        </p:nvSpPr>
        <p:spPr>
          <a:xfrm>
            <a:off x="1778566" y="2271057"/>
            <a:ext cx="12774000" cy="5955368"/>
          </a:xfrm>
          <a:prstGeom prst="rect">
            <a:avLst/>
          </a:prstGeom>
          <a:noFill/>
          <a:ln w="19050" cap="flat" cmpd="sng">
            <a:solidFill>
              <a:srgbClr val="FAA634"/>
            </a:solidFill>
            <a:prstDash val="solid"/>
            <a:round/>
            <a:headEnd type="none" w="sm" len="sm"/>
            <a:tailEnd type="none" w="sm" len="sm"/>
          </a:ln>
        </p:spPr>
        <p:txBody>
          <a:bodyPr spcFirstLastPara="1" wrap="square" lIns="91425" tIns="45700" rIns="91425" bIns="45700" anchor="t" anchorCtr="0">
            <a:noAutofit/>
          </a:bodyPr>
          <a:lstStyle/>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Agent: </a:t>
            </a:r>
            <a:r>
              <a:rPr lang="en-US" sz="2200" dirty="0">
                <a:solidFill>
                  <a:srgbClr val="434343"/>
                </a:solidFill>
                <a:latin typeface="Open Sans"/>
                <a:ea typeface="Open Sans"/>
                <a:cs typeface="Open Sans"/>
                <a:sym typeface="Open Sans"/>
              </a:rPr>
              <a:t>This specifies where the execution takes place. It can define the label to match the equally labeled agents or docker to specify a container that is dynamically provisioned to provide an environment for the Pipeline execution.</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Triggers:</a:t>
            </a:r>
            <a:r>
              <a:rPr lang="en-US" sz="2200" dirty="0">
                <a:solidFill>
                  <a:srgbClr val="434343"/>
                </a:solidFill>
                <a:latin typeface="Open Sans"/>
                <a:ea typeface="Open Sans"/>
                <a:cs typeface="Open Sans"/>
                <a:sym typeface="Open Sans"/>
              </a:rPr>
              <a:t> This defines automated ways to trigger the Pipeline. It can use </a:t>
            </a:r>
            <a:r>
              <a:rPr lang="en-US" sz="2200" dirty="0" err="1">
                <a:solidFill>
                  <a:srgbClr val="434343"/>
                </a:solidFill>
                <a:latin typeface="Open Sans"/>
                <a:ea typeface="Open Sans"/>
                <a:cs typeface="Open Sans"/>
                <a:sym typeface="Open Sans"/>
              </a:rPr>
              <a:t>cron</a:t>
            </a:r>
            <a:r>
              <a:rPr lang="en-US" sz="2200" dirty="0">
                <a:solidFill>
                  <a:srgbClr val="434343"/>
                </a:solidFill>
                <a:latin typeface="Open Sans"/>
                <a:ea typeface="Open Sans"/>
                <a:cs typeface="Open Sans"/>
                <a:sym typeface="Open Sans"/>
              </a:rPr>
              <a:t> to set the   time-based scheduling or poll SCM to check the repository for changes.</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Options:</a:t>
            </a:r>
            <a:r>
              <a:rPr lang="en-US" sz="2200" dirty="0">
                <a:solidFill>
                  <a:srgbClr val="434343"/>
                </a:solidFill>
                <a:latin typeface="Open Sans"/>
                <a:ea typeface="Open Sans"/>
                <a:cs typeface="Open Sans"/>
                <a:sym typeface="Open Sans"/>
              </a:rPr>
              <a:t> This specifies Pipeline-specific options. For example: timeout or retry </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Environment: </a:t>
            </a:r>
            <a:r>
              <a:rPr lang="en-US" sz="2200" dirty="0">
                <a:solidFill>
                  <a:srgbClr val="434343"/>
                </a:solidFill>
                <a:latin typeface="Open Sans"/>
                <a:ea typeface="Open Sans"/>
                <a:cs typeface="Open Sans"/>
                <a:sym typeface="Open Sans"/>
              </a:rPr>
              <a:t>This defines a set of key values used as environment variables during           the build.</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Parameters:</a:t>
            </a:r>
            <a:r>
              <a:rPr lang="en-US" sz="2200" dirty="0">
                <a:solidFill>
                  <a:srgbClr val="434343"/>
                </a:solidFill>
                <a:latin typeface="Open Sans"/>
                <a:ea typeface="Open Sans"/>
                <a:cs typeface="Open Sans"/>
                <a:sym typeface="Open Sans"/>
              </a:rPr>
              <a:t> This defines a list of user-input parameters.</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Stage:</a:t>
            </a:r>
            <a:r>
              <a:rPr lang="en-US" sz="2200" dirty="0">
                <a:solidFill>
                  <a:srgbClr val="434343"/>
                </a:solidFill>
                <a:latin typeface="Open Sans"/>
                <a:ea typeface="Open Sans"/>
                <a:cs typeface="Open Sans"/>
                <a:sym typeface="Open Sans"/>
              </a:rPr>
              <a:t> This allows for logical grouping of steps.</a:t>
            </a: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Font typeface="Arial" panose="020B0604020202020204" pitchFamily="34" charset="0"/>
              <a:buChar char="•"/>
            </a:pPr>
            <a:r>
              <a:rPr lang="en-US" sz="2200" b="1" dirty="0">
                <a:solidFill>
                  <a:srgbClr val="434343"/>
                </a:solidFill>
                <a:latin typeface="Open Sans"/>
                <a:ea typeface="Open Sans"/>
                <a:cs typeface="Open Sans"/>
                <a:sym typeface="Open Sans"/>
              </a:rPr>
              <a:t>When: </a:t>
            </a:r>
            <a:r>
              <a:rPr lang="en-US" sz="2200" dirty="0">
                <a:solidFill>
                  <a:srgbClr val="434343"/>
                </a:solidFill>
                <a:latin typeface="Open Sans"/>
                <a:ea typeface="Open Sans"/>
                <a:cs typeface="Open Sans"/>
                <a:sym typeface="Open Sans"/>
              </a:rPr>
              <a:t>This determines whether the stage should be executed depending on the given condition.</a:t>
            </a:r>
            <a:endParaRPr sz="2200" dirty="0">
              <a:solidFill>
                <a:srgbClr val="434343"/>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616C006B-7204-AF42-AE43-60C49C42D22F}"/>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78ea6e5d42_0_2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Keywords</a:t>
            </a:r>
            <a:endParaRPr/>
          </a:p>
        </p:txBody>
      </p:sp>
      <p:sp>
        <p:nvSpPr>
          <p:cNvPr id="715" name="Google Shape;715;g78ea6e5d42_0_282"/>
          <p:cNvSpPr/>
          <p:nvPr/>
        </p:nvSpPr>
        <p:spPr>
          <a:xfrm>
            <a:off x="2220950" y="1738600"/>
            <a:ext cx="118140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Steps: are the most fundamental part of the Pipeline. The keywords used in steps are:</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716" name="Google Shape;716;g78ea6e5d42_0_282"/>
          <p:cNvSpPr txBox="1"/>
          <p:nvPr/>
        </p:nvSpPr>
        <p:spPr>
          <a:xfrm>
            <a:off x="2325725" y="2277286"/>
            <a:ext cx="11675700" cy="4426500"/>
          </a:xfrm>
          <a:prstGeom prst="rect">
            <a:avLst/>
          </a:prstGeom>
          <a:noFill/>
          <a:ln w="19050" cap="flat" cmpd="sng">
            <a:solidFill>
              <a:srgbClr val="FAA634"/>
            </a:solidFill>
            <a:prstDash val="solid"/>
            <a:round/>
            <a:headEnd type="none" w="sm" len="sm"/>
            <a:tailEnd type="none" w="sm" len="sm"/>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sz="2200" b="1" dirty="0" err="1">
                <a:solidFill>
                  <a:srgbClr val="434343"/>
                </a:solidFill>
                <a:latin typeface="Open Sans"/>
                <a:ea typeface="Open Sans"/>
                <a:cs typeface="Open Sans"/>
                <a:sym typeface="Open Sans"/>
              </a:rPr>
              <a:t>sh</a:t>
            </a:r>
            <a:r>
              <a:rPr lang="en-US" sz="2200" b="1" dirty="0">
                <a:solidFill>
                  <a:srgbClr val="434343"/>
                </a:solidFill>
                <a:latin typeface="Open Sans"/>
                <a:ea typeface="Open Sans"/>
                <a:cs typeface="Open Sans"/>
                <a:sym typeface="Open Sans"/>
              </a:rPr>
              <a:t>: </a:t>
            </a:r>
            <a:endParaRPr sz="2200" b="1"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This executes the shell commands.	 </a:t>
            </a:r>
            <a:endParaRPr sz="2200"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It's possible to define almost every operation using </a:t>
            </a:r>
            <a:r>
              <a:rPr lang="en-US" sz="2200" i="1" dirty="0">
                <a:solidFill>
                  <a:srgbClr val="434343"/>
                </a:solidFill>
                <a:latin typeface="Open Sans"/>
                <a:ea typeface="Open Sans"/>
                <a:cs typeface="Open Sans"/>
                <a:sym typeface="Open Sans"/>
              </a:rPr>
              <a:t>sh.</a:t>
            </a:r>
          </a:p>
          <a:p>
            <a:pPr marL="914400" lvl="1" indent="-368300" algn="l" rtl="0">
              <a:lnSpc>
                <a:spcPct val="115000"/>
              </a:lnSpc>
              <a:spcBef>
                <a:spcPts val="0"/>
              </a:spcBef>
              <a:spcAft>
                <a:spcPts val="0"/>
              </a:spcAft>
              <a:buClr>
                <a:srgbClr val="434343"/>
              </a:buClr>
              <a:buSzPts val="2200"/>
              <a:buFont typeface="Open Sans"/>
              <a:buChar char="○"/>
            </a:pPr>
            <a:endParaRPr sz="1000" i="1" dirty="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b="1" dirty="0">
                <a:solidFill>
                  <a:srgbClr val="434343"/>
                </a:solidFill>
                <a:latin typeface="Open Sans"/>
                <a:ea typeface="Open Sans"/>
                <a:cs typeface="Open Sans"/>
                <a:sym typeface="Open Sans"/>
              </a:rPr>
              <a:t>custom: </a:t>
            </a:r>
            <a:endParaRPr sz="2200" b="1"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Jenkins offers a lot of operations that can be used as steps. </a:t>
            </a:r>
            <a:endParaRPr sz="2200"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Many of them are simple wrappers over the </a:t>
            </a:r>
            <a:r>
              <a:rPr lang="en-US" sz="2200" i="1" dirty="0" err="1">
                <a:solidFill>
                  <a:srgbClr val="434343"/>
                </a:solidFill>
                <a:latin typeface="Open Sans"/>
                <a:ea typeface="Open Sans"/>
                <a:cs typeface="Open Sans"/>
                <a:sym typeface="Open Sans"/>
              </a:rPr>
              <a:t>sh</a:t>
            </a:r>
            <a:r>
              <a:rPr lang="en-US" sz="2200" dirty="0">
                <a:solidFill>
                  <a:srgbClr val="434343"/>
                </a:solidFill>
                <a:latin typeface="Open Sans"/>
                <a:ea typeface="Open Sans"/>
                <a:cs typeface="Open Sans"/>
                <a:sym typeface="Open Sans"/>
              </a:rPr>
              <a:t> command used for convenience. </a:t>
            </a:r>
            <a:endParaRPr sz="2200"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Plugins can also define their own operations.</a:t>
            </a:r>
          </a:p>
          <a:p>
            <a:pPr marL="914400" lvl="1" indent="-368300" algn="l" rtl="0">
              <a:lnSpc>
                <a:spcPct val="115000"/>
              </a:lnSpc>
              <a:spcBef>
                <a:spcPts val="0"/>
              </a:spcBef>
              <a:spcAft>
                <a:spcPts val="0"/>
              </a:spcAft>
              <a:buClr>
                <a:srgbClr val="434343"/>
              </a:buClr>
              <a:buSzPts val="2200"/>
              <a:buFont typeface="Open Sans"/>
              <a:buChar char="○"/>
            </a:pPr>
            <a:endParaRPr sz="1000" dirty="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b="1" dirty="0">
                <a:solidFill>
                  <a:srgbClr val="434343"/>
                </a:solidFill>
                <a:latin typeface="Open Sans"/>
                <a:ea typeface="Open Sans"/>
                <a:cs typeface="Open Sans"/>
                <a:sym typeface="Open Sans"/>
              </a:rPr>
              <a:t>script: </a:t>
            </a:r>
            <a:endParaRPr sz="2200" b="1" dirty="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dirty="0">
                <a:solidFill>
                  <a:srgbClr val="434343"/>
                </a:solidFill>
                <a:latin typeface="Open Sans"/>
                <a:ea typeface="Open Sans"/>
                <a:cs typeface="Open Sans"/>
                <a:sym typeface="Open Sans"/>
              </a:rPr>
              <a:t>This executes a block of the Groovy-based code that can be used for some     non-trivial scenarios, where flow control is needed.</a:t>
            </a:r>
            <a:endParaRPr sz="2200" dirty="0">
              <a:solidFill>
                <a:srgbClr val="434343"/>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B0341A23-D447-9B45-AEFE-BDD96F53D115}"/>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3" name="Group 2">
            <a:extLst>
              <a:ext uri="{FF2B5EF4-FFF2-40B4-BE49-F238E27FC236}">
                <a16:creationId xmlns:a16="http://schemas.microsoft.com/office/drawing/2014/main" id="{ED6FD969-A0F1-D449-92A0-DEA7AE75A0C0}"/>
              </a:ext>
            </a:extLst>
          </p:cNvPr>
          <p:cNvGrpSpPr/>
          <p:nvPr/>
        </p:nvGrpSpPr>
        <p:grpSpPr>
          <a:xfrm>
            <a:off x="980674" y="2455788"/>
            <a:ext cx="470453" cy="4843666"/>
            <a:chOff x="980674" y="2455788"/>
            <a:chExt cx="470453" cy="4843666"/>
          </a:xfrm>
        </p:grpSpPr>
        <p:pic>
          <p:nvPicPr>
            <p:cNvPr id="17" name="Google Shape;199;g85d11cf31a_4_16">
              <a:extLst>
                <a:ext uri="{FF2B5EF4-FFF2-40B4-BE49-F238E27FC236}">
                  <a16:creationId xmlns:a16="http://schemas.microsoft.com/office/drawing/2014/main" id="{6CE292A0-BB79-E641-9FED-3FBF9E8D349B}"/>
                </a:ext>
              </a:extLst>
            </p:cNvPr>
            <p:cNvPicPr preferRelativeResize="0"/>
            <p:nvPr/>
          </p:nvPicPr>
          <p:blipFill rotWithShape="1">
            <a:blip r:embed="rId3">
              <a:alphaModFix/>
            </a:blip>
            <a:srcRect/>
            <a:stretch/>
          </p:blipFill>
          <p:spPr>
            <a:xfrm>
              <a:off x="980677" y="6842254"/>
              <a:ext cx="457200" cy="457200"/>
            </a:xfrm>
            <a:prstGeom prst="rect">
              <a:avLst/>
            </a:prstGeom>
            <a:noFill/>
            <a:ln>
              <a:noFill/>
            </a:ln>
          </p:spPr>
        </p:pic>
        <p:pic>
          <p:nvPicPr>
            <p:cNvPr id="16" name="Google Shape;199;g85d11cf31a_4_16">
              <a:extLst>
                <a:ext uri="{FF2B5EF4-FFF2-40B4-BE49-F238E27FC236}">
                  <a16:creationId xmlns:a16="http://schemas.microsoft.com/office/drawing/2014/main" id="{8D5908DC-FC02-344B-8A26-41ED0128A400}"/>
                </a:ext>
              </a:extLst>
            </p:cNvPr>
            <p:cNvPicPr preferRelativeResize="0"/>
            <p:nvPr/>
          </p:nvPicPr>
          <p:blipFill rotWithShape="1">
            <a:blip r:embed="rId3">
              <a:alphaModFix/>
            </a:blip>
            <a:srcRect/>
            <a:stretch/>
          </p:blipFill>
          <p:spPr>
            <a:xfrm>
              <a:off x="987302" y="5755576"/>
              <a:ext cx="457200" cy="457200"/>
            </a:xfrm>
            <a:prstGeom prst="rect">
              <a:avLst/>
            </a:prstGeom>
            <a:noFill/>
            <a:ln>
              <a:noFill/>
            </a:ln>
          </p:spPr>
        </p:pic>
        <p:pic>
          <p:nvPicPr>
            <p:cNvPr id="15" name="Google Shape;199;g85d11cf31a_4_16">
              <a:extLst>
                <a:ext uri="{FF2B5EF4-FFF2-40B4-BE49-F238E27FC236}">
                  <a16:creationId xmlns:a16="http://schemas.microsoft.com/office/drawing/2014/main" id="{032572B8-A767-9E49-9BE6-392A2E071033}"/>
                </a:ext>
              </a:extLst>
            </p:cNvPr>
            <p:cNvPicPr preferRelativeResize="0"/>
            <p:nvPr/>
          </p:nvPicPr>
          <p:blipFill rotWithShape="1">
            <a:blip r:embed="rId3">
              <a:alphaModFix/>
            </a:blip>
            <a:srcRect/>
            <a:stretch/>
          </p:blipFill>
          <p:spPr>
            <a:xfrm>
              <a:off x="993927" y="4649020"/>
              <a:ext cx="457200" cy="457200"/>
            </a:xfrm>
            <a:prstGeom prst="rect">
              <a:avLst/>
            </a:prstGeom>
            <a:noFill/>
            <a:ln>
              <a:noFill/>
            </a:ln>
          </p:spPr>
        </p:pic>
        <p:pic>
          <p:nvPicPr>
            <p:cNvPr id="14" name="Google Shape;199;g85d11cf31a_4_16">
              <a:extLst>
                <a:ext uri="{FF2B5EF4-FFF2-40B4-BE49-F238E27FC236}">
                  <a16:creationId xmlns:a16="http://schemas.microsoft.com/office/drawing/2014/main" id="{9922B8B8-C06F-7942-9207-9537E92A94EC}"/>
                </a:ext>
              </a:extLst>
            </p:cNvPr>
            <p:cNvPicPr preferRelativeResize="0"/>
            <p:nvPr/>
          </p:nvPicPr>
          <p:blipFill rotWithShape="1">
            <a:blip r:embed="rId3">
              <a:alphaModFix/>
            </a:blip>
            <a:srcRect/>
            <a:stretch/>
          </p:blipFill>
          <p:spPr>
            <a:xfrm>
              <a:off x="980674" y="3562343"/>
              <a:ext cx="457200" cy="457200"/>
            </a:xfrm>
            <a:prstGeom prst="rect">
              <a:avLst/>
            </a:prstGeom>
            <a:noFill/>
            <a:ln>
              <a:noFill/>
            </a:ln>
          </p:spPr>
        </p:pic>
        <p:pic>
          <p:nvPicPr>
            <p:cNvPr id="13" name="Google Shape;199;g85d11cf31a_4_16">
              <a:extLst>
                <a:ext uri="{FF2B5EF4-FFF2-40B4-BE49-F238E27FC236}">
                  <a16:creationId xmlns:a16="http://schemas.microsoft.com/office/drawing/2014/main" id="{DE8D82D4-F863-AC44-8C8A-98D6FE0CF51E}"/>
                </a:ext>
              </a:extLst>
            </p:cNvPr>
            <p:cNvPicPr preferRelativeResize="0"/>
            <p:nvPr/>
          </p:nvPicPr>
          <p:blipFill rotWithShape="1">
            <a:blip r:embed="rId3">
              <a:alphaModFix/>
            </a:blip>
            <a:srcRect/>
            <a:stretch/>
          </p:blipFill>
          <p:spPr>
            <a:xfrm>
              <a:off x="987300" y="2455788"/>
              <a:ext cx="457200" cy="457200"/>
            </a:xfrm>
            <a:prstGeom prst="rect">
              <a:avLst/>
            </a:prstGeom>
            <a:noFill/>
            <a:ln>
              <a:noFill/>
            </a:ln>
          </p:spPr>
        </p:pic>
      </p:grpSp>
      <p:sp>
        <p:nvSpPr>
          <p:cNvPr id="432" name="Google Shape;432;p6"/>
          <p:cNvSpPr txBox="1">
            <a:spLocks noGrp="1"/>
          </p:cNvSpPr>
          <p:nvPr>
            <p:ph type="body" idx="1"/>
          </p:nvPr>
        </p:nvSpPr>
        <p:spPr>
          <a:xfrm>
            <a:off x="1729074" y="34997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t>Differentiate build jobs and Pipelines</a:t>
            </a:r>
            <a:endParaRPr/>
          </a:p>
        </p:txBody>
      </p:sp>
      <p:sp>
        <p:nvSpPr>
          <p:cNvPr id="433" name="Google Shape;433;p6"/>
          <p:cNvSpPr txBox="1">
            <a:spLocks noGrp="1"/>
          </p:cNvSpPr>
          <p:nvPr>
            <p:ph type="body" idx="2"/>
          </p:nvPr>
        </p:nvSpPr>
        <p:spPr>
          <a:xfrm>
            <a:off x="1729074" y="45969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Create a Continuous Integration Pipeline</a:t>
            </a:r>
            <a:endParaRPr/>
          </a:p>
        </p:txBody>
      </p:sp>
      <p:sp>
        <p:nvSpPr>
          <p:cNvPr id="434" name="Google Shape;434;p6"/>
          <p:cNvSpPr txBox="1">
            <a:spLocks noGrp="1"/>
          </p:cNvSpPr>
          <p:nvPr>
            <p:ph type="body" idx="3"/>
          </p:nvPr>
        </p:nvSpPr>
        <p:spPr>
          <a:xfrm>
            <a:off x="1729074" y="56940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Explain the Declarative Pipeline Syntax</a:t>
            </a:r>
            <a:endParaRPr/>
          </a:p>
        </p:txBody>
      </p:sp>
      <p:sp>
        <p:nvSpPr>
          <p:cNvPr id="436" name="Google Shape;436;p6"/>
          <p:cNvSpPr txBox="1">
            <a:spLocks noGrp="1"/>
          </p:cNvSpPr>
          <p:nvPr>
            <p:ph type="body" idx="4"/>
          </p:nvPr>
        </p:nvSpPr>
        <p:spPr>
          <a:xfrm>
            <a:off x="1729074" y="678245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Build a Pipeline from a Jenkinsfile</a:t>
            </a:r>
            <a:endParaRPr/>
          </a:p>
        </p:txBody>
      </p:sp>
      <p:sp>
        <p:nvSpPr>
          <p:cNvPr id="437" name="Google Shape;437;p6"/>
          <p:cNvSpPr txBox="1"/>
          <p:nvPr/>
        </p:nvSpPr>
        <p:spPr>
          <a:xfrm>
            <a:off x="876914" y="1614150"/>
            <a:ext cx="62688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By the end of this lesson, you'll be able to:</a:t>
            </a:r>
            <a:endParaRPr sz="2200" b="0" i="0" u="none" strike="noStrike" cap="none">
              <a:solidFill>
                <a:srgbClr val="434343"/>
              </a:solidFill>
              <a:latin typeface="Open Sans"/>
              <a:ea typeface="Open Sans"/>
              <a:cs typeface="Open Sans"/>
              <a:sym typeface="Open Sans"/>
            </a:endParaRPr>
          </a:p>
        </p:txBody>
      </p:sp>
      <p:sp>
        <p:nvSpPr>
          <p:cNvPr id="439" name="Google Shape;439;p6"/>
          <p:cNvSpPr txBox="1">
            <a:spLocks noGrp="1"/>
          </p:cNvSpPr>
          <p:nvPr>
            <p:ph type="body" idx="4"/>
          </p:nvPr>
        </p:nvSpPr>
        <p:spPr>
          <a:xfrm>
            <a:off x="1652874" y="24286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Define CI/CD Pipeline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70c9dc62ad_0_288"/>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Scripted Pipeline Syntax</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78ea6e5d42_0_2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Scripted Pipeline Syntax</a:t>
            </a:r>
            <a:endParaRPr/>
          </a:p>
        </p:txBody>
      </p:sp>
      <p:sp>
        <p:nvSpPr>
          <p:cNvPr id="729" name="Google Shape;729;g78ea6e5d42_0_292"/>
          <p:cNvSpPr txBox="1">
            <a:spLocks noGrp="1"/>
          </p:cNvSpPr>
          <p:nvPr>
            <p:ph type="body" idx="1"/>
          </p:nvPr>
        </p:nvSpPr>
        <p:spPr>
          <a:xfrm>
            <a:off x="1596649" y="1393525"/>
            <a:ext cx="14112273" cy="1246500"/>
          </a:xfrm>
          <a:prstGeom prst="rect">
            <a:avLst/>
          </a:prstGeom>
          <a:noFill/>
          <a:ln>
            <a:noFill/>
          </a:ln>
        </p:spPr>
        <p:txBody>
          <a:bodyPr spcFirstLastPara="1" wrap="square" lIns="91425" tIns="0" rIns="91425" bIns="0" anchor="t" anchorCtr="0">
            <a:noAutofit/>
          </a:bodyPr>
          <a:lstStyle/>
          <a:p>
            <a:pPr marL="457200" lvl="0" indent="-4064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In Scripted Pipeline syntax, one or more node blocks do the core work throughout the entire Pipeline. </a:t>
            </a:r>
            <a:endParaRPr dirty="0">
              <a:solidFill>
                <a:srgbClr val="434343"/>
              </a:solidFill>
            </a:endParaRPr>
          </a:p>
          <a:p>
            <a:pPr marL="457200" lvl="0" indent="-4064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A node is a machine which is part of the Jenkins environment and is capable of executing a Pipeline.</a:t>
            </a:r>
            <a:endParaRPr dirty="0">
              <a:solidFill>
                <a:srgbClr val="434343"/>
              </a:solidFill>
            </a:endParaRPr>
          </a:p>
          <a:p>
            <a:pPr marL="457200" lvl="0" indent="-4064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This is not a mandatory requirement of Scripted Pipeline syntax.</a:t>
            </a:r>
            <a:endParaRPr dirty="0">
              <a:solidFill>
                <a:srgbClr val="434343"/>
              </a:solidFill>
            </a:endParaRPr>
          </a:p>
        </p:txBody>
      </p:sp>
      <p:sp>
        <p:nvSpPr>
          <p:cNvPr id="730" name="Google Shape;730;g78ea6e5d42_0_292"/>
          <p:cNvSpPr/>
          <p:nvPr/>
        </p:nvSpPr>
        <p:spPr>
          <a:xfrm>
            <a:off x="6362691" y="3813381"/>
            <a:ext cx="4049890" cy="4047068"/>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50637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731" name="Google Shape;731;g78ea6e5d42_0_292"/>
          <p:cNvSpPr/>
          <p:nvPr/>
        </p:nvSpPr>
        <p:spPr>
          <a:xfrm>
            <a:off x="6305732" y="5608124"/>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5B9BD5"/>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732" name="Google Shape;732;g78ea6e5d42_0_292"/>
          <p:cNvSpPr/>
          <p:nvPr/>
        </p:nvSpPr>
        <p:spPr>
          <a:xfrm>
            <a:off x="10026406" y="5580577"/>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D7D31"/>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733" name="Google Shape;733;g78ea6e5d42_0_292"/>
          <p:cNvSpPr/>
          <p:nvPr/>
        </p:nvSpPr>
        <p:spPr>
          <a:xfrm>
            <a:off x="4880616" y="515763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Calibri"/>
              <a:ea typeface="Calibri"/>
              <a:cs typeface="Calibri"/>
              <a:sym typeface="Calibri"/>
            </a:endParaRPr>
          </a:p>
        </p:txBody>
      </p:sp>
      <p:sp>
        <p:nvSpPr>
          <p:cNvPr id="734" name="Google Shape;734;g78ea6e5d42_0_292"/>
          <p:cNvSpPr/>
          <p:nvPr/>
        </p:nvSpPr>
        <p:spPr>
          <a:xfrm flipH="1">
            <a:off x="10431616" y="5171560"/>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Calibri"/>
              <a:ea typeface="Calibri"/>
              <a:cs typeface="Calibri"/>
              <a:sym typeface="Calibri"/>
            </a:endParaRPr>
          </a:p>
        </p:txBody>
      </p:sp>
      <p:sp>
        <p:nvSpPr>
          <p:cNvPr id="735" name="Google Shape;735;g78ea6e5d42_0_292"/>
          <p:cNvSpPr txBox="1"/>
          <p:nvPr/>
        </p:nvSpPr>
        <p:spPr>
          <a:xfrm>
            <a:off x="6905024" y="4959600"/>
            <a:ext cx="3008940" cy="1932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latin typeface="Open Sans"/>
                <a:ea typeface="Open Sans"/>
                <a:cs typeface="Open Sans"/>
                <a:sym typeface="Open Sans"/>
              </a:rPr>
              <a:t>Advantages of confining your Pipeline’s work inside of a node block</a:t>
            </a:r>
            <a:endParaRPr sz="2200" i="0" u="none" strike="noStrike" cap="none" dirty="0">
              <a:solidFill>
                <a:srgbClr val="000000"/>
              </a:solidFill>
              <a:latin typeface="Open Sans"/>
              <a:ea typeface="Open Sans"/>
              <a:cs typeface="Open Sans"/>
              <a:sym typeface="Open Sans"/>
            </a:endParaRPr>
          </a:p>
        </p:txBody>
      </p:sp>
      <p:sp>
        <p:nvSpPr>
          <p:cNvPr id="736" name="Google Shape;736;g78ea6e5d42_0_292"/>
          <p:cNvSpPr txBox="1"/>
          <p:nvPr/>
        </p:nvSpPr>
        <p:spPr>
          <a:xfrm>
            <a:off x="1528437" y="4206749"/>
            <a:ext cx="3323700" cy="3718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latin typeface="Open Sans"/>
                <a:ea typeface="Open Sans"/>
                <a:cs typeface="Open Sans"/>
                <a:sym typeface="Open Sans"/>
              </a:rPr>
              <a:t>This schedules the steps contained within the block to run by adding an item to the Jenkins queue. As soon as an executor is free on a node, the steps will run.</a:t>
            </a:r>
            <a:endParaRPr sz="2200" i="0" u="none" strike="noStrike" cap="none" dirty="0">
              <a:solidFill>
                <a:srgbClr val="000000"/>
              </a:solidFill>
              <a:latin typeface="Open Sans"/>
              <a:ea typeface="Open Sans"/>
              <a:cs typeface="Open Sans"/>
              <a:sym typeface="Open Sans"/>
            </a:endParaRPr>
          </a:p>
        </p:txBody>
      </p:sp>
      <p:sp>
        <p:nvSpPr>
          <p:cNvPr id="737" name="Google Shape;737;g78ea6e5d42_0_292"/>
          <p:cNvSpPr txBox="1"/>
          <p:nvPr/>
        </p:nvSpPr>
        <p:spPr>
          <a:xfrm>
            <a:off x="11913691" y="4572000"/>
            <a:ext cx="4050000" cy="2319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dirty="0">
                <a:latin typeface="Open Sans"/>
                <a:ea typeface="Open Sans"/>
                <a:cs typeface="Open Sans"/>
                <a:sym typeface="Open Sans"/>
              </a:rPr>
              <a:t>This creates a workspace where the files checked out from source control can be worked on.</a:t>
            </a:r>
            <a:endParaRPr sz="2200" dirty="0">
              <a:latin typeface="Open Sans"/>
              <a:ea typeface="Open Sans"/>
              <a:cs typeface="Open Sans"/>
              <a:sym typeface="Open Sans"/>
            </a:endParaRPr>
          </a:p>
          <a:p>
            <a:pPr marL="0" marR="0" lvl="0" indent="0" algn="ctr" rtl="0">
              <a:lnSpc>
                <a:spcPct val="115000"/>
              </a:lnSpc>
              <a:spcBef>
                <a:spcPts val="0"/>
              </a:spcBef>
              <a:spcAft>
                <a:spcPts val="0"/>
              </a:spcAft>
              <a:buClr>
                <a:schemeClr val="dk1"/>
              </a:buClr>
              <a:buSzPts val="1100"/>
              <a:buFont typeface="Arial"/>
              <a:buNone/>
            </a:pPr>
            <a:endParaRPr sz="2200" dirty="0">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endParaRPr sz="2200" dirty="0">
              <a:latin typeface="Open Sans"/>
              <a:ea typeface="Open Sans"/>
              <a:cs typeface="Open Sans"/>
              <a:sym typeface="Open Sans"/>
            </a:endParaRPr>
          </a:p>
        </p:txBody>
      </p:sp>
      <p:pic>
        <p:nvPicPr>
          <p:cNvPr id="13" name="Google Shape;152;p8">
            <a:extLst>
              <a:ext uri="{FF2B5EF4-FFF2-40B4-BE49-F238E27FC236}">
                <a16:creationId xmlns:a16="http://schemas.microsoft.com/office/drawing/2014/main" id="{796C5EB0-006D-CC46-B267-2E58AF16B39E}"/>
              </a:ext>
            </a:extLst>
          </p:cNvPr>
          <p:cNvPicPr preferRelativeResize="0"/>
          <p:nvPr/>
        </p:nvPicPr>
        <p:blipFill rotWithShape="1">
          <a:blip r:embed="rId3">
            <a:alphaModFix/>
          </a:blip>
          <a:srcRect t="6807" b="6798"/>
          <a:stretch/>
        </p:blipFill>
        <p:spPr>
          <a:xfrm>
            <a:off x="5195530" y="917575"/>
            <a:ext cx="5941087"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70c9dc62ad_0_1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Scripted Pipeline Syntax</a:t>
            </a:r>
            <a:endParaRPr/>
          </a:p>
        </p:txBody>
      </p:sp>
      <p:sp>
        <p:nvSpPr>
          <p:cNvPr id="744" name="Google Shape;744;g70c9dc62ad_0_181"/>
          <p:cNvSpPr txBox="1">
            <a:spLocks noGrp="1"/>
          </p:cNvSpPr>
          <p:nvPr>
            <p:ph type="body" idx="1"/>
          </p:nvPr>
        </p:nvSpPr>
        <p:spPr>
          <a:xfrm>
            <a:off x="1027950" y="1788300"/>
            <a:ext cx="13781100" cy="506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a:solidFill>
                  <a:srgbClr val="434343"/>
                </a:solidFill>
              </a:rPr>
              <a:t>The box below shows the Scripted Pipeline syntax:</a:t>
            </a:r>
            <a:endParaRPr>
              <a:solidFill>
                <a:srgbClr val="434343"/>
              </a:solidFill>
            </a:endParaRPr>
          </a:p>
        </p:txBody>
      </p:sp>
      <p:sp>
        <p:nvSpPr>
          <p:cNvPr id="745" name="Google Shape;745;g70c9dc62ad_0_181"/>
          <p:cNvSpPr txBox="1"/>
          <p:nvPr/>
        </p:nvSpPr>
        <p:spPr>
          <a:xfrm>
            <a:off x="6420250" y="2701875"/>
            <a:ext cx="3641100" cy="4752600"/>
          </a:xfrm>
          <a:prstGeom prst="rect">
            <a:avLst/>
          </a:prstGeom>
          <a:solidFill>
            <a:srgbClr val="EBF2FA"/>
          </a:solidFill>
          <a:ln w="9525" cap="flat" cmpd="sng">
            <a:solidFill>
              <a:srgbClr val="024F9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Jenkinsfile (Scripted Pipeline)</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node {  </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45720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stage('Build')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stage('Test')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stage('Deploy')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46" name="Google Shape;746;g70c9dc62ad_0_181"/>
          <p:cNvSpPr txBox="1"/>
          <p:nvPr/>
        </p:nvSpPr>
        <p:spPr>
          <a:xfrm>
            <a:off x="11592925" y="2538900"/>
            <a:ext cx="4231800" cy="119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Execute this Pipeline or any of its stages, on any available agent.</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47" name="Google Shape;747;g70c9dc62ad_0_181"/>
          <p:cNvCxnSpPr>
            <a:stCxn id="746" idx="1"/>
          </p:cNvCxnSpPr>
          <p:nvPr/>
        </p:nvCxnSpPr>
        <p:spPr>
          <a:xfrm flipH="1">
            <a:off x="7459225" y="3135300"/>
            <a:ext cx="4133700" cy="334200"/>
          </a:xfrm>
          <a:prstGeom prst="straightConnector1">
            <a:avLst/>
          </a:prstGeom>
          <a:noFill/>
          <a:ln w="19050" cap="flat" cmpd="sng">
            <a:solidFill>
              <a:schemeClr val="dk2"/>
            </a:solidFill>
            <a:prstDash val="solid"/>
            <a:round/>
            <a:headEnd type="none" w="med" len="med"/>
            <a:tailEnd type="triangle" w="med" len="med"/>
          </a:ln>
        </p:spPr>
      </p:cxnSp>
      <p:sp>
        <p:nvSpPr>
          <p:cNvPr id="748" name="Google Shape;748;g70c9dc62ad_0_181"/>
          <p:cNvSpPr txBox="1"/>
          <p:nvPr/>
        </p:nvSpPr>
        <p:spPr>
          <a:xfrm>
            <a:off x="1027950" y="2730600"/>
            <a:ext cx="4231800" cy="119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Defines the Build stage.  Stage blocks are optional in Scripted Pipeline syntax. </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49" name="Google Shape;749;g70c9dc62ad_0_181"/>
          <p:cNvCxnSpPr>
            <a:stCxn id="748" idx="3"/>
          </p:cNvCxnSpPr>
          <p:nvPr/>
        </p:nvCxnSpPr>
        <p:spPr>
          <a:xfrm>
            <a:off x="5259750" y="3327000"/>
            <a:ext cx="1623000" cy="698400"/>
          </a:xfrm>
          <a:prstGeom prst="straightConnector1">
            <a:avLst/>
          </a:prstGeom>
          <a:noFill/>
          <a:ln w="19050" cap="flat" cmpd="sng">
            <a:solidFill>
              <a:schemeClr val="dk2"/>
            </a:solidFill>
            <a:prstDash val="solid"/>
            <a:round/>
            <a:headEnd type="none" w="med" len="med"/>
            <a:tailEnd type="triangle" w="med" len="med"/>
          </a:ln>
        </p:spPr>
      </p:cxnSp>
      <p:sp>
        <p:nvSpPr>
          <p:cNvPr id="750" name="Google Shape;750;g70c9dc62ad_0_181"/>
          <p:cNvSpPr txBox="1"/>
          <p:nvPr/>
        </p:nvSpPr>
        <p:spPr>
          <a:xfrm>
            <a:off x="11643200" y="3975600"/>
            <a:ext cx="4231800" cy="119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Build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51" name="Google Shape;751;g70c9dc62ad_0_181"/>
          <p:cNvCxnSpPr>
            <a:stCxn id="750" idx="1"/>
          </p:cNvCxnSpPr>
          <p:nvPr/>
        </p:nvCxnSpPr>
        <p:spPr>
          <a:xfrm rot="10800000">
            <a:off x="7305200" y="4348500"/>
            <a:ext cx="4338000" cy="223500"/>
          </a:xfrm>
          <a:prstGeom prst="straightConnector1">
            <a:avLst/>
          </a:prstGeom>
          <a:noFill/>
          <a:ln w="19050" cap="flat" cmpd="sng">
            <a:solidFill>
              <a:schemeClr val="dk2"/>
            </a:solidFill>
            <a:prstDash val="solid"/>
            <a:round/>
            <a:headEnd type="none" w="med" len="med"/>
            <a:tailEnd type="triangle" w="med" len="med"/>
          </a:ln>
        </p:spPr>
      </p:cxnSp>
      <p:sp>
        <p:nvSpPr>
          <p:cNvPr id="752" name="Google Shape;752;g70c9dc62ad_0_181"/>
          <p:cNvSpPr txBox="1"/>
          <p:nvPr/>
        </p:nvSpPr>
        <p:spPr>
          <a:xfrm>
            <a:off x="1027950" y="4359000"/>
            <a:ext cx="4231800" cy="62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Defines the Test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53" name="Google Shape;753;g70c9dc62ad_0_181"/>
          <p:cNvCxnSpPr>
            <a:stCxn id="752" idx="3"/>
          </p:cNvCxnSpPr>
          <p:nvPr/>
        </p:nvCxnSpPr>
        <p:spPr>
          <a:xfrm>
            <a:off x="5259750" y="4669350"/>
            <a:ext cx="1697700" cy="474000"/>
          </a:xfrm>
          <a:prstGeom prst="straightConnector1">
            <a:avLst/>
          </a:prstGeom>
          <a:noFill/>
          <a:ln w="19050" cap="flat" cmpd="sng">
            <a:solidFill>
              <a:schemeClr val="dk2"/>
            </a:solidFill>
            <a:prstDash val="solid"/>
            <a:round/>
            <a:headEnd type="none" w="med" len="med"/>
            <a:tailEnd type="triangle" w="med" len="med"/>
          </a:ln>
        </p:spPr>
      </p:cxnSp>
      <p:sp>
        <p:nvSpPr>
          <p:cNvPr id="754" name="Google Shape;754;g70c9dc62ad_0_181"/>
          <p:cNvSpPr txBox="1"/>
          <p:nvPr/>
        </p:nvSpPr>
        <p:spPr>
          <a:xfrm>
            <a:off x="11719400" y="5347200"/>
            <a:ext cx="4231800" cy="119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Test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55" name="Google Shape;755;g70c9dc62ad_0_181"/>
          <p:cNvCxnSpPr>
            <a:stCxn id="754" idx="1"/>
          </p:cNvCxnSpPr>
          <p:nvPr/>
        </p:nvCxnSpPr>
        <p:spPr>
          <a:xfrm rot="10800000">
            <a:off x="7305200" y="5416800"/>
            <a:ext cx="4414200" cy="526800"/>
          </a:xfrm>
          <a:prstGeom prst="straightConnector1">
            <a:avLst/>
          </a:prstGeom>
          <a:noFill/>
          <a:ln w="19050" cap="flat" cmpd="sng">
            <a:solidFill>
              <a:schemeClr val="dk2"/>
            </a:solidFill>
            <a:prstDash val="solid"/>
            <a:round/>
            <a:headEnd type="none" w="med" len="med"/>
            <a:tailEnd type="triangle" w="med" len="med"/>
          </a:ln>
        </p:spPr>
      </p:cxnSp>
      <p:sp>
        <p:nvSpPr>
          <p:cNvPr id="756" name="Google Shape;756;g70c9dc62ad_0_181"/>
          <p:cNvSpPr txBox="1"/>
          <p:nvPr/>
        </p:nvSpPr>
        <p:spPr>
          <a:xfrm>
            <a:off x="1027950" y="5415300"/>
            <a:ext cx="4231800" cy="62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Defines the Deploy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57" name="Google Shape;757;g70c9dc62ad_0_181"/>
          <p:cNvCxnSpPr>
            <a:stCxn id="756" idx="3"/>
          </p:cNvCxnSpPr>
          <p:nvPr/>
        </p:nvCxnSpPr>
        <p:spPr>
          <a:xfrm>
            <a:off x="5259750" y="5725650"/>
            <a:ext cx="1697700" cy="474000"/>
          </a:xfrm>
          <a:prstGeom prst="straightConnector1">
            <a:avLst/>
          </a:prstGeom>
          <a:noFill/>
          <a:ln w="19050" cap="flat" cmpd="sng">
            <a:solidFill>
              <a:schemeClr val="dk2"/>
            </a:solidFill>
            <a:prstDash val="solid"/>
            <a:round/>
            <a:headEnd type="none" w="med" len="med"/>
            <a:tailEnd type="triangle" w="med" len="med"/>
          </a:ln>
        </p:spPr>
      </p:cxnSp>
      <p:sp>
        <p:nvSpPr>
          <p:cNvPr id="758" name="Google Shape;758;g70c9dc62ad_0_181"/>
          <p:cNvSpPr txBox="1"/>
          <p:nvPr/>
        </p:nvSpPr>
        <p:spPr>
          <a:xfrm>
            <a:off x="1027950" y="6471600"/>
            <a:ext cx="4231800" cy="88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latin typeface="Open Sans"/>
                <a:ea typeface="Open Sans"/>
                <a:cs typeface="Open Sans"/>
                <a:sym typeface="Open Sans"/>
              </a:rPr>
              <a:t>Perform some steps related to the Deploy stage.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solidFill>
                <a:srgbClr val="434343"/>
              </a:solidFill>
              <a:latin typeface="Open Sans"/>
              <a:ea typeface="Open Sans"/>
              <a:cs typeface="Open Sans"/>
              <a:sym typeface="Open Sans"/>
            </a:endParaRPr>
          </a:p>
        </p:txBody>
      </p:sp>
      <p:cxnSp>
        <p:nvCxnSpPr>
          <p:cNvPr id="759" name="Google Shape;759;g70c9dc62ad_0_181"/>
          <p:cNvCxnSpPr>
            <a:stCxn id="758" idx="3"/>
          </p:cNvCxnSpPr>
          <p:nvPr/>
        </p:nvCxnSpPr>
        <p:spPr>
          <a:xfrm rot="10800000" flipH="1">
            <a:off x="5259750" y="6584700"/>
            <a:ext cx="1672800" cy="328500"/>
          </a:xfrm>
          <a:prstGeom prst="straightConnector1">
            <a:avLst/>
          </a:prstGeom>
          <a:noFill/>
          <a:ln w="19050" cap="flat" cmpd="sng">
            <a:solidFill>
              <a:schemeClr val="dk2"/>
            </a:solidFill>
            <a:prstDash val="solid"/>
            <a:round/>
            <a:headEnd type="none" w="med" len="med"/>
            <a:tailEnd type="triangle" w="med" len="med"/>
          </a:ln>
        </p:spPr>
      </p:cxnSp>
      <p:pic>
        <p:nvPicPr>
          <p:cNvPr id="20" name="Google Shape;152;p8">
            <a:extLst>
              <a:ext uri="{FF2B5EF4-FFF2-40B4-BE49-F238E27FC236}">
                <a16:creationId xmlns:a16="http://schemas.microsoft.com/office/drawing/2014/main" id="{9C549866-E615-7C41-8E4E-DB006F3892A0}"/>
              </a:ext>
            </a:extLst>
          </p:cNvPr>
          <p:cNvPicPr preferRelativeResize="0"/>
          <p:nvPr/>
        </p:nvPicPr>
        <p:blipFill rotWithShape="1">
          <a:blip r:embed="rId3">
            <a:alphaModFix/>
          </a:blip>
          <a:srcRect t="6807" b="6798"/>
          <a:stretch/>
        </p:blipFill>
        <p:spPr>
          <a:xfrm>
            <a:off x="5195530" y="917575"/>
            <a:ext cx="5941087"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6d92413b9e_0_0"/>
          <p:cNvSpPr txBox="1">
            <a:spLocks noGrp="1"/>
          </p:cNvSpPr>
          <p:nvPr>
            <p:ph type="title"/>
          </p:nvPr>
        </p:nvSpPr>
        <p:spPr>
          <a:xfrm>
            <a:off x="590126" y="1251404"/>
            <a:ext cx="10666200" cy="6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Pipeline</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766" name="Google Shape;766;g6d92413b9e_0_0"/>
          <p:cNvSpPr txBox="1">
            <a:spLocks noGrp="1"/>
          </p:cNvSpPr>
          <p:nvPr>
            <p:ph type="body" idx="1"/>
          </p:nvPr>
        </p:nvSpPr>
        <p:spPr>
          <a:xfrm>
            <a:off x="660464" y="2301222"/>
            <a:ext cx="12451800" cy="3821283"/>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400" b="1" dirty="0"/>
              <a:t>Problem Statement: </a:t>
            </a:r>
            <a:r>
              <a:rPr lang="en-US" sz="2400" dirty="0"/>
              <a:t>You have been asked to configure the Jenkins instance to include the Pipeline functionality and test it.</a:t>
            </a:r>
            <a:endParaRPr sz="2400" dirty="0"/>
          </a:p>
          <a:p>
            <a:pPr marL="0" lvl="0" indent="0" algn="l" rtl="0">
              <a:spcBef>
                <a:spcPts val="1000"/>
              </a:spcBef>
              <a:spcAft>
                <a:spcPts val="0"/>
              </a:spcAft>
              <a:buNone/>
            </a:pPr>
            <a:endParaRPr sz="2400" dirty="0"/>
          </a:p>
          <a:p>
            <a:pPr marL="0" lvl="0" indent="0" algn="l" rtl="0">
              <a:lnSpc>
                <a:spcPct val="150000"/>
              </a:lnSpc>
              <a:spcBef>
                <a:spcPts val="1000"/>
              </a:spcBef>
              <a:spcAft>
                <a:spcPts val="0"/>
              </a:spcAft>
              <a:buNone/>
            </a:pPr>
            <a:r>
              <a:rPr lang="en-US" sz="2400" b="1" dirty="0"/>
              <a:t>Steps to perform:</a:t>
            </a:r>
            <a:endParaRPr sz="2400" b="1" dirty="0"/>
          </a:p>
          <a:p>
            <a:pPr marL="457200" lvl="0" indent="-368300" algn="l" rtl="0">
              <a:lnSpc>
                <a:spcPct val="150000"/>
              </a:lnSpc>
              <a:spcBef>
                <a:spcPts val="1000"/>
              </a:spcBef>
              <a:spcAft>
                <a:spcPts val="0"/>
              </a:spcAft>
              <a:buSzPts val="2200"/>
              <a:buFont typeface="Open Sans"/>
              <a:buAutoNum type="arabicPeriod"/>
            </a:pPr>
            <a:r>
              <a:rPr lang="en-US" sz="2400" dirty="0"/>
              <a:t>Configure the Pipeline plugin in Jenkins</a:t>
            </a:r>
            <a:endParaRPr sz="2400" dirty="0"/>
          </a:p>
          <a:p>
            <a:pPr marL="457200" lvl="0" indent="-368300" algn="l" rtl="0">
              <a:lnSpc>
                <a:spcPct val="150000"/>
              </a:lnSpc>
              <a:spcBef>
                <a:spcPts val="0"/>
              </a:spcBef>
              <a:spcAft>
                <a:spcPts val="0"/>
              </a:spcAft>
              <a:buSzPts val="2200"/>
              <a:buFont typeface="Open Sans"/>
              <a:buAutoNum type="arabicPeriod"/>
            </a:pPr>
            <a:r>
              <a:rPr lang="en-US" sz="2400" dirty="0"/>
              <a:t>Create a Pipeline</a:t>
            </a:r>
            <a:endParaRPr sz="2400" dirty="0"/>
          </a:p>
          <a:p>
            <a:pPr marL="457200" lvl="0" indent="-368300" algn="l" rtl="0">
              <a:lnSpc>
                <a:spcPct val="150000"/>
              </a:lnSpc>
              <a:spcBef>
                <a:spcPts val="0"/>
              </a:spcBef>
              <a:spcAft>
                <a:spcPts val="0"/>
              </a:spcAft>
              <a:buSzPts val="2200"/>
              <a:buFont typeface="Open Sans"/>
              <a:buAutoNum type="arabicPeriod"/>
            </a:pPr>
            <a:r>
              <a:rPr lang="en-US" sz="2400" dirty="0"/>
              <a:t>Test run the Pipeline</a:t>
            </a:r>
            <a:endParaRPr sz="2400" dirty="0"/>
          </a:p>
          <a:p>
            <a:pPr marL="0" lvl="0" indent="0" algn="l" rtl="0">
              <a:spcBef>
                <a:spcPts val="1000"/>
              </a:spcBef>
              <a:spcAft>
                <a:spcPts val="0"/>
              </a:spcAft>
              <a:buClr>
                <a:schemeClr val="dk1"/>
              </a:buClr>
              <a:buSzPts val="1100"/>
              <a:buFont typeface="Arial"/>
              <a:buNone/>
            </a:pPr>
            <a:endParaRPr sz="2400" dirty="0"/>
          </a:p>
          <a:p>
            <a:pPr marL="0" lvl="0" indent="0" algn="l" rtl="0">
              <a:spcBef>
                <a:spcPts val="1000"/>
              </a:spcBef>
              <a:spcAft>
                <a:spcPts val="0"/>
              </a:spcAft>
              <a:buNone/>
            </a:pPr>
            <a:endParaRPr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70c9dc62ad_0_296"/>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Building a Pipeline</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78ea6e5d42_0_30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Building a Pipeline</a:t>
            </a:r>
            <a:endParaRPr/>
          </a:p>
        </p:txBody>
      </p:sp>
      <p:sp>
        <p:nvSpPr>
          <p:cNvPr id="779" name="Google Shape;779;g78ea6e5d42_0_309"/>
          <p:cNvSpPr txBox="1">
            <a:spLocks noGrp="1"/>
          </p:cNvSpPr>
          <p:nvPr>
            <p:ph type="body" idx="1"/>
          </p:nvPr>
        </p:nvSpPr>
        <p:spPr>
          <a:xfrm>
            <a:off x="4833490" y="1377161"/>
            <a:ext cx="6588900" cy="5031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dirty="0">
                <a:solidFill>
                  <a:srgbClr val="434343"/>
                </a:solidFill>
              </a:rPr>
              <a:t>There are three ways to create a Pipeline:</a:t>
            </a:r>
            <a:endParaRPr dirty="0">
              <a:solidFill>
                <a:srgbClr val="434343"/>
              </a:solidFill>
            </a:endParaRPr>
          </a:p>
        </p:txBody>
      </p:sp>
      <p:grpSp>
        <p:nvGrpSpPr>
          <p:cNvPr id="780" name="Google Shape;780;g78ea6e5d42_0_309"/>
          <p:cNvGrpSpPr/>
          <p:nvPr/>
        </p:nvGrpSpPr>
        <p:grpSpPr>
          <a:xfrm>
            <a:off x="3659408" y="3127008"/>
            <a:ext cx="9055922" cy="2624947"/>
            <a:chOff x="1836505" y="4147395"/>
            <a:chExt cx="12053669" cy="3493873"/>
          </a:xfrm>
        </p:grpSpPr>
        <p:sp>
          <p:nvSpPr>
            <p:cNvPr id="781" name="Google Shape;781;g78ea6e5d42_0_309"/>
            <p:cNvSpPr/>
            <p:nvPr/>
          </p:nvSpPr>
          <p:spPr>
            <a:xfrm>
              <a:off x="6135302" y="4211068"/>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Through the classic UI</a:t>
              </a:r>
              <a:endParaRPr sz="2200">
                <a:solidFill>
                  <a:srgbClr val="3F3F3F"/>
                </a:solidFill>
                <a:latin typeface="Open Sans"/>
                <a:ea typeface="Open Sans"/>
                <a:cs typeface="Open Sans"/>
                <a:sym typeface="Open Sans"/>
              </a:endParaRPr>
            </a:p>
          </p:txBody>
        </p:sp>
        <p:sp>
          <p:nvSpPr>
            <p:cNvPr id="782" name="Google Shape;782;g78ea6e5d42_0_309"/>
            <p:cNvSpPr/>
            <p:nvPr/>
          </p:nvSpPr>
          <p:spPr>
            <a:xfrm>
              <a:off x="1836505" y="4211068"/>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a:solidFill>
                    <a:srgbClr val="3F3F3F"/>
                  </a:solidFill>
                  <a:latin typeface="Open Sans"/>
                  <a:ea typeface="Open Sans"/>
                  <a:cs typeface="Open Sans"/>
                  <a:sym typeface="Open Sans"/>
                </a:rPr>
                <a:t>Through Blue Ocean</a:t>
              </a:r>
              <a:endParaRPr sz="2200">
                <a:solidFill>
                  <a:srgbClr val="3F3F3F"/>
                </a:solidFill>
                <a:latin typeface="Open Sans"/>
                <a:ea typeface="Open Sans"/>
                <a:cs typeface="Open Sans"/>
                <a:sym typeface="Open Sans"/>
              </a:endParaRPr>
            </a:p>
          </p:txBody>
        </p:sp>
        <p:sp>
          <p:nvSpPr>
            <p:cNvPr id="783" name="Google Shape;783;g78ea6e5d42_0_309"/>
            <p:cNvSpPr/>
            <p:nvPr/>
          </p:nvSpPr>
          <p:spPr>
            <a:xfrm>
              <a:off x="10459974" y="4147395"/>
              <a:ext cx="3430200" cy="3430200"/>
            </a:xfrm>
            <a:prstGeom prst="ellipse">
              <a:avLst/>
            </a:prstGeom>
            <a:solidFill>
              <a:srgbClr val="FFFFFF"/>
            </a:solid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Through Jenkinsfile</a:t>
              </a:r>
              <a:endParaRPr sz="2200">
                <a:solidFill>
                  <a:srgbClr val="3F3F3F"/>
                </a:solidFill>
                <a:latin typeface="Open Sans"/>
                <a:ea typeface="Open Sans"/>
                <a:cs typeface="Open Sans"/>
                <a:sym typeface="Open Sans"/>
              </a:endParaRPr>
            </a:p>
          </p:txBody>
        </p:sp>
      </p:grpSp>
      <p:pic>
        <p:nvPicPr>
          <p:cNvPr id="9" name="Google Shape;152;p8">
            <a:extLst>
              <a:ext uri="{FF2B5EF4-FFF2-40B4-BE49-F238E27FC236}">
                <a16:creationId xmlns:a16="http://schemas.microsoft.com/office/drawing/2014/main" id="{EE72C317-B06D-C648-822E-F42E43280A25}"/>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70c9dc62ad_0_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Pipelines with Blue Ocean</a:t>
            </a:r>
            <a:endParaRPr/>
          </a:p>
        </p:txBody>
      </p:sp>
      <p:sp>
        <p:nvSpPr>
          <p:cNvPr id="790" name="Google Shape;790;g70c9dc62ad_0_76"/>
          <p:cNvSpPr txBox="1">
            <a:spLocks noGrp="1"/>
          </p:cNvSpPr>
          <p:nvPr>
            <p:ph type="body" idx="1"/>
          </p:nvPr>
        </p:nvSpPr>
        <p:spPr>
          <a:xfrm>
            <a:off x="1275523" y="1350695"/>
            <a:ext cx="13781100" cy="5016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Blue Ocean dashboard:</a:t>
            </a:r>
            <a:endParaRPr>
              <a:solidFill>
                <a:srgbClr val="434343"/>
              </a:solidFill>
            </a:endParaRPr>
          </a:p>
        </p:txBody>
      </p:sp>
      <p:pic>
        <p:nvPicPr>
          <p:cNvPr id="791" name="Google Shape;791;g70c9dc62ad_0_76"/>
          <p:cNvPicPr preferRelativeResize="0"/>
          <p:nvPr/>
        </p:nvPicPr>
        <p:blipFill>
          <a:blip r:embed="rId3">
            <a:alphaModFix/>
          </a:blip>
          <a:stretch>
            <a:fillRect/>
          </a:stretch>
        </p:blipFill>
        <p:spPr>
          <a:xfrm>
            <a:off x="2711849" y="2100556"/>
            <a:ext cx="10832301" cy="6153125"/>
          </a:xfrm>
          <a:prstGeom prst="rect">
            <a:avLst/>
          </a:prstGeom>
          <a:noFill/>
          <a:ln w="22225">
            <a:solidFill>
              <a:schemeClr val="bg1">
                <a:lumMod val="50000"/>
              </a:schemeClr>
            </a:solidFill>
          </a:ln>
        </p:spPr>
      </p:pic>
      <p:pic>
        <p:nvPicPr>
          <p:cNvPr id="6" name="Google Shape;152;p8">
            <a:extLst>
              <a:ext uri="{FF2B5EF4-FFF2-40B4-BE49-F238E27FC236}">
                <a16:creationId xmlns:a16="http://schemas.microsoft.com/office/drawing/2014/main" id="{32CB4055-73E6-E046-84BD-0FCDE795693D}"/>
              </a:ext>
            </a:extLst>
          </p:cNvPr>
          <p:cNvPicPr preferRelativeResize="0"/>
          <p:nvPr/>
        </p:nvPicPr>
        <p:blipFill rotWithShape="1">
          <a:blip r:embed="rId4">
            <a:alphaModFix/>
          </a:blip>
          <a:srcRect t="6807" b="6798"/>
          <a:stretch/>
        </p:blipFill>
        <p:spPr>
          <a:xfrm>
            <a:off x="3381982" y="917575"/>
            <a:ext cx="9568182"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78ea6e5d42_0_32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Pipelines with Blue Ocean</a:t>
            </a:r>
            <a:endParaRPr/>
          </a:p>
        </p:txBody>
      </p:sp>
      <p:grpSp>
        <p:nvGrpSpPr>
          <p:cNvPr id="798" name="Google Shape;798;g78ea6e5d42_0_322"/>
          <p:cNvGrpSpPr/>
          <p:nvPr/>
        </p:nvGrpSpPr>
        <p:grpSpPr>
          <a:xfrm>
            <a:off x="1355221" y="1489541"/>
            <a:ext cx="16130160" cy="3873770"/>
            <a:chOff x="1627095" y="1624350"/>
            <a:chExt cx="13330711" cy="2689747"/>
          </a:xfrm>
        </p:grpSpPr>
        <p:sp>
          <p:nvSpPr>
            <p:cNvPr id="799" name="Google Shape;799;g78ea6e5d42_0_322"/>
            <p:cNvSpPr/>
            <p:nvPr/>
          </p:nvSpPr>
          <p:spPr>
            <a:xfrm>
              <a:off x="1627095" y="1727536"/>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78ea6e5d42_0_322"/>
            <p:cNvSpPr/>
            <p:nvPr/>
          </p:nvSpPr>
          <p:spPr>
            <a:xfrm>
              <a:off x="1627095" y="2445501"/>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g78ea6e5d42_0_322"/>
            <p:cNvSpPr/>
            <p:nvPr/>
          </p:nvSpPr>
          <p:spPr>
            <a:xfrm>
              <a:off x="1627095" y="3208245"/>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g78ea6e5d42_0_322"/>
            <p:cNvSpPr/>
            <p:nvPr/>
          </p:nvSpPr>
          <p:spPr>
            <a:xfrm>
              <a:off x="1627095" y="3873297"/>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3" name="Google Shape;803;g78ea6e5d42_0_322"/>
            <p:cNvCxnSpPr>
              <a:stCxn id="799" idx="4"/>
              <a:endCxn id="800" idx="0"/>
            </p:cNvCxnSpPr>
            <p:nvPr/>
          </p:nvCxnSpPr>
          <p:spPr>
            <a:xfrm>
              <a:off x="1816395" y="2071636"/>
              <a:ext cx="0" cy="373866"/>
            </a:xfrm>
            <a:prstGeom prst="straightConnector1">
              <a:avLst/>
            </a:prstGeom>
            <a:noFill/>
            <a:ln w="19050" cap="flat" cmpd="sng">
              <a:solidFill>
                <a:srgbClr val="5B5B5B"/>
              </a:solidFill>
              <a:prstDash val="dot"/>
              <a:round/>
              <a:headEnd type="none" w="sm" len="sm"/>
              <a:tailEnd type="none" w="sm" len="sm"/>
            </a:ln>
          </p:spPr>
        </p:cxnSp>
        <p:cxnSp>
          <p:nvCxnSpPr>
            <p:cNvPr id="804" name="Google Shape;804;g78ea6e5d42_0_322"/>
            <p:cNvCxnSpPr>
              <a:stCxn id="800" idx="4"/>
              <a:endCxn id="801" idx="0"/>
            </p:cNvCxnSpPr>
            <p:nvPr/>
          </p:nvCxnSpPr>
          <p:spPr>
            <a:xfrm>
              <a:off x="1816395" y="2789601"/>
              <a:ext cx="0" cy="418644"/>
            </a:xfrm>
            <a:prstGeom prst="straightConnector1">
              <a:avLst/>
            </a:prstGeom>
            <a:noFill/>
            <a:ln w="19050" cap="flat" cmpd="sng">
              <a:solidFill>
                <a:srgbClr val="5B5B5B"/>
              </a:solidFill>
              <a:prstDash val="dot"/>
              <a:round/>
              <a:headEnd type="none" w="sm" len="sm"/>
              <a:tailEnd type="none" w="sm" len="sm"/>
            </a:ln>
          </p:spPr>
        </p:cxnSp>
        <p:cxnSp>
          <p:nvCxnSpPr>
            <p:cNvPr id="805" name="Google Shape;805;g78ea6e5d42_0_322"/>
            <p:cNvCxnSpPr>
              <a:stCxn id="801" idx="4"/>
              <a:endCxn id="802" idx="0"/>
            </p:cNvCxnSpPr>
            <p:nvPr/>
          </p:nvCxnSpPr>
          <p:spPr>
            <a:xfrm>
              <a:off x="1816395" y="3552344"/>
              <a:ext cx="0" cy="320952"/>
            </a:xfrm>
            <a:prstGeom prst="straightConnector1">
              <a:avLst/>
            </a:prstGeom>
            <a:noFill/>
            <a:ln w="19050" cap="flat" cmpd="sng">
              <a:solidFill>
                <a:srgbClr val="5B5B5B"/>
              </a:solidFill>
              <a:prstDash val="dot"/>
              <a:round/>
              <a:headEnd type="none" w="sm" len="sm"/>
              <a:tailEnd type="none" w="sm" len="sm"/>
            </a:ln>
          </p:spPr>
        </p:cxnSp>
        <p:sp>
          <p:nvSpPr>
            <p:cNvPr id="806" name="Google Shape;806;g78ea6e5d42_0_322"/>
            <p:cNvSpPr/>
            <p:nvPr/>
          </p:nvSpPr>
          <p:spPr>
            <a:xfrm>
              <a:off x="2259826" y="1624350"/>
              <a:ext cx="10726030"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dirty="0">
                  <a:solidFill>
                    <a:srgbClr val="3F3F3F"/>
                  </a:solidFill>
                  <a:latin typeface="Open Sans"/>
                  <a:ea typeface="Open Sans"/>
                  <a:cs typeface="Open Sans"/>
                  <a:sym typeface="Open Sans"/>
                </a:rPr>
                <a:t>The Blue Ocean UI helps you set up your Pipeline project, and automatically creates your Pipeline, that is, the </a:t>
              </a:r>
              <a:r>
                <a:rPr lang="en-US" sz="2200" dirty="0" err="1">
                  <a:solidFill>
                    <a:srgbClr val="3F3F3F"/>
                  </a:solidFill>
                  <a:latin typeface="Open Sans"/>
                  <a:ea typeface="Open Sans"/>
                  <a:cs typeface="Open Sans"/>
                  <a:sym typeface="Open Sans"/>
                </a:rPr>
                <a:t>Jenkinsfile</a:t>
              </a:r>
              <a:r>
                <a:rPr lang="en-US" sz="2200" dirty="0">
                  <a:solidFill>
                    <a:srgbClr val="3F3F3F"/>
                  </a:solidFill>
                  <a:latin typeface="Open Sans"/>
                  <a:ea typeface="Open Sans"/>
                  <a:cs typeface="Open Sans"/>
                  <a:sym typeface="Open Sans"/>
                </a:rPr>
                <a:t> through the graphical Pipeline editor.</a:t>
              </a:r>
              <a:endParaRPr sz="2200" dirty="0">
                <a:solidFill>
                  <a:srgbClr val="3F3F3F"/>
                </a:solidFill>
                <a:latin typeface="Open Sans"/>
                <a:ea typeface="Open Sans"/>
                <a:cs typeface="Open Sans"/>
                <a:sym typeface="Open Sans"/>
              </a:endParaRPr>
            </a:p>
          </p:txBody>
        </p:sp>
        <p:sp>
          <p:nvSpPr>
            <p:cNvPr id="807" name="Google Shape;807;g78ea6e5d42_0_322"/>
            <p:cNvSpPr/>
            <p:nvPr/>
          </p:nvSpPr>
          <p:spPr>
            <a:xfrm>
              <a:off x="2287470" y="2478972"/>
              <a:ext cx="11027792"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dirty="0">
                  <a:solidFill>
                    <a:srgbClr val="3F3F3F"/>
                  </a:solidFill>
                  <a:latin typeface="Open Sans"/>
                  <a:ea typeface="Open Sans"/>
                  <a:cs typeface="Open Sans"/>
                  <a:sym typeface="Open Sans"/>
                </a:rPr>
                <a:t>Jenkins configures a secure and appropriately authenticated connection to your project’s source control repository.</a:t>
              </a:r>
              <a:endParaRPr sz="2200" dirty="0">
                <a:solidFill>
                  <a:srgbClr val="3F3F3F"/>
                </a:solidFill>
                <a:latin typeface="Open Sans"/>
                <a:ea typeface="Open Sans"/>
                <a:cs typeface="Open Sans"/>
                <a:sym typeface="Open Sans"/>
              </a:endParaRPr>
            </a:p>
          </p:txBody>
        </p:sp>
        <p:sp>
          <p:nvSpPr>
            <p:cNvPr id="808" name="Google Shape;808;g78ea6e5d42_0_322"/>
            <p:cNvSpPr/>
            <p:nvPr/>
          </p:nvSpPr>
          <p:spPr>
            <a:xfrm>
              <a:off x="2285475" y="3197415"/>
              <a:ext cx="10536296"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dirty="0">
                  <a:solidFill>
                    <a:srgbClr val="3F3F3F"/>
                  </a:solidFill>
                  <a:latin typeface="Open Sans"/>
                  <a:ea typeface="Open Sans"/>
                  <a:cs typeface="Open Sans"/>
                  <a:sym typeface="Open Sans"/>
                </a:rPr>
                <a:t>Any changes you make to the </a:t>
              </a:r>
              <a:r>
                <a:rPr lang="en-US" sz="2200" dirty="0" err="1">
                  <a:solidFill>
                    <a:srgbClr val="3F3F3F"/>
                  </a:solidFill>
                  <a:latin typeface="Open Sans"/>
                  <a:ea typeface="Open Sans"/>
                  <a:cs typeface="Open Sans"/>
                  <a:sym typeface="Open Sans"/>
                </a:rPr>
                <a:t>Jenkinsfile</a:t>
              </a:r>
              <a:r>
                <a:rPr lang="en-US" sz="2200" dirty="0">
                  <a:solidFill>
                    <a:srgbClr val="3F3F3F"/>
                  </a:solidFill>
                  <a:latin typeface="Open Sans"/>
                  <a:ea typeface="Open Sans"/>
                  <a:cs typeface="Open Sans"/>
                  <a:sym typeface="Open Sans"/>
                </a:rPr>
                <a:t> via Blue Ocean’s Pipeline editor are automatically saved and committed to source control.</a:t>
              </a:r>
              <a:endParaRPr sz="2200" dirty="0">
                <a:solidFill>
                  <a:srgbClr val="3F3F3F"/>
                </a:solidFill>
                <a:latin typeface="Open Sans"/>
                <a:ea typeface="Open Sans"/>
                <a:cs typeface="Open Sans"/>
                <a:sym typeface="Open Sans"/>
              </a:endParaRPr>
            </a:p>
          </p:txBody>
        </p:sp>
        <p:sp>
          <p:nvSpPr>
            <p:cNvPr id="809" name="Google Shape;809;g78ea6e5d42_0_322"/>
            <p:cNvSpPr/>
            <p:nvPr/>
          </p:nvSpPr>
          <p:spPr>
            <a:xfrm>
              <a:off x="2285506" y="3883297"/>
              <a:ext cx="126723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Click on the </a:t>
              </a:r>
              <a:r>
                <a:rPr lang="en-US" sz="2200" i="1" dirty="0">
                  <a:solidFill>
                    <a:srgbClr val="434343"/>
                  </a:solidFill>
                  <a:latin typeface="Open Sans"/>
                  <a:ea typeface="Open Sans"/>
                  <a:cs typeface="Open Sans"/>
                  <a:sym typeface="Open Sans"/>
                </a:rPr>
                <a:t>New Pipeline</a:t>
              </a:r>
              <a:r>
                <a:rPr lang="en-US" sz="2200" dirty="0">
                  <a:solidFill>
                    <a:srgbClr val="434343"/>
                  </a:solidFill>
                  <a:latin typeface="Open Sans"/>
                  <a:ea typeface="Open Sans"/>
                  <a:cs typeface="Open Sans"/>
                  <a:sym typeface="Open Sans"/>
                </a:rPr>
                <a:t> button in the Blue Ocean Dashboard to create a new Pipeline.</a:t>
              </a:r>
              <a:endParaRPr sz="2200" dirty="0">
                <a:solidFill>
                  <a:srgbClr val="3F3F3F"/>
                </a:solidFill>
                <a:latin typeface="Open Sans"/>
                <a:ea typeface="Open Sans"/>
                <a:cs typeface="Open Sans"/>
                <a:sym typeface="Open Sans"/>
              </a:endParaRPr>
            </a:p>
          </p:txBody>
        </p:sp>
      </p:grpSp>
      <p:pic>
        <p:nvPicPr>
          <p:cNvPr id="16" name="Google Shape;152;p8">
            <a:extLst>
              <a:ext uri="{FF2B5EF4-FFF2-40B4-BE49-F238E27FC236}">
                <a16:creationId xmlns:a16="http://schemas.microsoft.com/office/drawing/2014/main" id="{CF689CBA-1D81-8F46-AF0A-C3BD5FB761B0}"/>
              </a:ext>
            </a:extLst>
          </p:cNvPr>
          <p:cNvPicPr preferRelativeResize="0"/>
          <p:nvPr/>
        </p:nvPicPr>
        <p:blipFill rotWithShape="1">
          <a:blip r:embed="rId3">
            <a:alphaModFix/>
          </a:blip>
          <a:srcRect t="6807" b="6798"/>
          <a:stretch/>
        </p:blipFill>
        <p:spPr>
          <a:xfrm>
            <a:off x="3381982" y="917575"/>
            <a:ext cx="9568182"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g70c9dc62ad_0_31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Pipelines with the Classic UI</a:t>
            </a:r>
            <a:endParaRPr/>
          </a:p>
        </p:txBody>
      </p:sp>
      <p:sp>
        <p:nvSpPr>
          <p:cNvPr id="816" name="Google Shape;816;g70c9dc62ad_0_319"/>
          <p:cNvSpPr txBox="1">
            <a:spLocks noGrp="1"/>
          </p:cNvSpPr>
          <p:nvPr>
            <p:ph type="body" idx="1"/>
          </p:nvPr>
        </p:nvSpPr>
        <p:spPr>
          <a:xfrm>
            <a:off x="1267068" y="1365037"/>
            <a:ext cx="13781100" cy="5016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Classic UI:</a:t>
            </a:r>
            <a:endParaRPr>
              <a:solidFill>
                <a:srgbClr val="434343"/>
              </a:solidFill>
            </a:endParaRPr>
          </a:p>
        </p:txBody>
      </p:sp>
      <p:pic>
        <p:nvPicPr>
          <p:cNvPr id="817" name="Google Shape;817;g70c9dc62ad_0_319" descr="Enter a name, click &lt;strong&gt;Pipeline&lt;/strong&gt; and then click &lt;strong&gt;OK&lt;/strong&gt;"/>
          <p:cNvPicPr preferRelativeResize="0"/>
          <p:nvPr/>
        </p:nvPicPr>
        <p:blipFill rotWithShape="1">
          <a:blip r:embed="rId3">
            <a:alphaModFix/>
          </a:blip>
          <a:srcRect b="16874"/>
          <a:stretch/>
        </p:blipFill>
        <p:spPr>
          <a:xfrm>
            <a:off x="3174900" y="2012010"/>
            <a:ext cx="10029775" cy="5688550"/>
          </a:xfrm>
          <a:prstGeom prst="rect">
            <a:avLst/>
          </a:prstGeom>
          <a:noFill/>
          <a:ln>
            <a:noFill/>
          </a:ln>
        </p:spPr>
      </p:pic>
      <p:pic>
        <p:nvPicPr>
          <p:cNvPr id="6" name="Google Shape;152;p8">
            <a:extLst>
              <a:ext uri="{FF2B5EF4-FFF2-40B4-BE49-F238E27FC236}">
                <a16:creationId xmlns:a16="http://schemas.microsoft.com/office/drawing/2014/main" id="{26465F31-6E7C-6E4E-AEF5-85F05EA4D3CB}"/>
              </a:ext>
            </a:extLst>
          </p:cNvPr>
          <p:cNvPicPr preferRelativeResize="0"/>
          <p:nvPr/>
        </p:nvPicPr>
        <p:blipFill rotWithShape="1">
          <a:blip r:embed="rId4">
            <a:alphaModFix/>
          </a:blip>
          <a:srcRect t="6807" b="6798"/>
          <a:stretch/>
        </p:blipFill>
        <p:spPr>
          <a:xfrm>
            <a:off x="3381982" y="917575"/>
            <a:ext cx="9568182"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78ea6e5d42_0_3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dirty="0"/>
              <a:t>Building Pipelines with the Classic UI</a:t>
            </a:r>
            <a:endParaRPr dirty="0"/>
          </a:p>
        </p:txBody>
      </p:sp>
      <p:sp>
        <p:nvSpPr>
          <p:cNvPr id="824" name="Google Shape;824;g78ea6e5d42_0_343"/>
          <p:cNvSpPr txBox="1">
            <a:spLocks noGrp="1"/>
          </p:cNvSpPr>
          <p:nvPr>
            <p:ph type="body" idx="1"/>
          </p:nvPr>
        </p:nvSpPr>
        <p:spPr>
          <a:xfrm>
            <a:off x="1142723" y="1345354"/>
            <a:ext cx="13441800" cy="1200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rgbClr val="434343"/>
                </a:solidFill>
              </a:rPr>
              <a:t>A </a:t>
            </a:r>
            <a:r>
              <a:rPr lang="en-US" dirty="0" err="1">
                <a:solidFill>
                  <a:srgbClr val="434343"/>
                </a:solidFill>
              </a:rPr>
              <a:t>Jenkinsfile</a:t>
            </a:r>
            <a:r>
              <a:rPr lang="en-US" dirty="0">
                <a:solidFill>
                  <a:srgbClr val="434343"/>
                </a:solidFill>
              </a:rPr>
              <a:t> created using the classic UI is stored by Jenkins itself, within the Jenkins home directory. To create a basic Pipeline through the Jenkins classic UI:</a:t>
            </a:r>
            <a:endParaRPr dirty="0">
              <a:solidFill>
                <a:srgbClr val="434343"/>
              </a:solidFill>
            </a:endParaRPr>
          </a:p>
        </p:txBody>
      </p:sp>
      <p:grpSp>
        <p:nvGrpSpPr>
          <p:cNvPr id="825" name="Google Shape;825;g78ea6e5d42_0_343"/>
          <p:cNvGrpSpPr/>
          <p:nvPr/>
        </p:nvGrpSpPr>
        <p:grpSpPr>
          <a:xfrm>
            <a:off x="1719661" y="2545654"/>
            <a:ext cx="14100180" cy="4607171"/>
            <a:chOff x="1627095" y="1624354"/>
            <a:chExt cx="14100180" cy="4607171"/>
          </a:xfrm>
        </p:grpSpPr>
        <p:sp>
          <p:nvSpPr>
            <p:cNvPr id="826" name="Google Shape;826;g78ea6e5d42_0_343"/>
            <p:cNvSpPr/>
            <p:nvPr/>
          </p:nvSpPr>
          <p:spPr>
            <a:xfrm>
              <a:off x="2259823" y="1624354"/>
              <a:ext cx="9052200"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Click </a:t>
              </a:r>
              <a:r>
                <a:rPr lang="en-US" sz="2200" i="1">
                  <a:solidFill>
                    <a:srgbClr val="3F3F3F"/>
                  </a:solidFill>
                  <a:latin typeface="Open Sans"/>
                  <a:ea typeface="Open Sans"/>
                  <a:cs typeface="Open Sans"/>
                  <a:sym typeface="Open Sans"/>
                </a:rPr>
                <a:t>New Item</a:t>
              </a:r>
              <a:r>
                <a:rPr lang="en-US" sz="2200">
                  <a:solidFill>
                    <a:srgbClr val="3F3F3F"/>
                  </a:solidFill>
                  <a:latin typeface="Open Sans"/>
                  <a:ea typeface="Open Sans"/>
                  <a:cs typeface="Open Sans"/>
                  <a:sym typeface="Open Sans"/>
                </a:rPr>
                <a:t> at the top left in the Jenkins Dashboard.</a:t>
              </a:r>
              <a:endParaRPr sz="2200">
                <a:solidFill>
                  <a:srgbClr val="3F3F3F"/>
                </a:solidFill>
                <a:latin typeface="Open Sans"/>
                <a:ea typeface="Open Sans"/>
                <a:cs typeface="Open Sans"/>
                <a:sym typeface="Open Sans"/>
              </a:endParaRPr>
            </a:p>
          </p:txBody>
        </p:sp>
        <p:sp>
          <p:nvSpPr>
            <p:cNvPr id="827" name="Google Shape;827;g78ea6e5d42_0_343"/>
            <p:cNvSpPr/>
            <p:nvPr/>
          </p:nvSpPr>
          <p:spPr>
            <a:xfrm>
              <a:off x="2287473" y="2298750"/>
              <a:ext cx="111189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Specify the name for your new Pipeline project in the </a:t>
              </a:r>
              <a:r>
                <a:rPr lang="en-US" sz="2200" i="1">
                  <a:solidFill>
                    <a:srgbClr val="434343"/>
                  </a:solidFill>
                  <a:latin typeface="Open Sans"/>
                  <a:ea typeface="Open Sans"/>
                  <a:cs typeface="Open Sans"/>
                  <a:sym typeface="Open Sans"/>
                </a:rPr>
                <a:t>Enter an item name</a:t>
              </a:r>
              <a:r>
                <a:rPr lang="en-US" sz="2200">
                  <a:solidFill>
                    <a:srgbClr val="434343"/>
                  </a:solidFill>
                  <a:latin typeface="Open Sans"/>
                  <a:ea typeface="Open Sans"/>
                  <a:cs typeface="Open Sans"/>
                  <a:sym typeface="Open Sans"/>
                </a:rPr>
                <a:t> field.</a:t>
              </a:r>
              <a:endParaRPr sz="2200">
                <a:solidFill>
                  <a:srgbClr val="3F3F3F"/>
                </a:solidFill>
                <a:latin typeface="Open Sans"/>
                <a:ea typeface="Open Sans"/>
                <a:cs typeface="Open Sans"/>
                <a:sym typeface="Open Sans"/>
              </a:endParaRPr>
            </a:p>
          </p:txBody>
        </p:sp>
        <p:sp>
          <p:nvSpPr>
            <p:cNvPr id="828" name="Google Shape;828;g78ea6e5d42_0_343"/>
            <p:cNvSpPr/>
            <p:nvPr/>
          </p:nvSpPr>
          <p:spPr>
            <a:xfrm>
              <a:off x="2285475" y="2900300"/>
              <a:ext cx="134418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Scroll down and click </a:t>
              </a:r>
              <a:r>
                <a:rPr lang="en-US" sz="2200" i="1">
                  <a:solidFill>
                    <a:srgbClr val="434343"/>
                  </a:solidFill>
                  <a:latin typeface="Open Sans"/>
                  <a:ea typeface="Open Sans"/>
                  <a:cs typeface="Open Sans"/>
                  <a:sym typeface="Open Sans"/>
                </a:rPr>
                <a:t>Pipeline</a:t>
              </a:r>
              <a:r>
                <a:rPr lang="en-US" sz="2200">
                  <a:solidFill>
                    <a:srgbClr val="434343"/>
                  </a:solidFill>
                  <a:latin typeface="Open Sans"/>
                  <a:ea typeface="Open Sans"/>
                  <a:cs typeface="Open Sans"/>
                  <a:sym typeface="Open Sans"/>
                </a:rPr>
                <a:t>, click </a:t>
              </a:r>
              <a:r>
                <a:rPr lang="en-US" sz="2200" i="1">
                  <a:solidFill>
                    <a:srgbClr val="434343"/>
                  </a:solidFill>
                  <a:latin typeface="Open Sans"/>
                  <a:ea typeface="Open Sans"/>
                  <a:cs typeface="Open Sans"/>
                  <a:sym typeface="Open Sans"/>
                </a:rPr>
                <a:t>OK</a:t>
              </a:r>
              <a:r>
                <a:rPr lang="en-US" sz="2200">
                  <a:solidFill>
                    <a:srgbClr val="434343"/>
                  </a:solidFill>
                  <a:latin typeface="Open Sans"/>
                  <a:ea typeface="Open Sans"/>
                  <a:cs typeface="Open Sans"/>
                  <a:sym typeface="Open Sans"/>
                </a:rPr>
                <a:t> at the end of the page to open the Pipeline configuration page.</a:t>
              </a:r>
              <a:endParaRPr sz="22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829" name="Google Shape;829;g78ea6e5d42_0_343"/>
            <p:cNvSpPr/>
            <p:nvPr/>
          </p:nvSpPr>
          <p:spPr>
            <a:xfrm>
              <a:off x="2285500" y="3484450"/>
              <a:ext cx="106509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Click the </a:t>
              </a:r>
              <a:r>
                <a:rPr lang="en-US" sz="2200" i="1">
                  <a:solidFill>
                    <a:srgbClr val="434343"/>
                  </a:solidFill>
                  <a:latin typeface="Open Sans"/>
                  <a:ea typeface="Open Sans"/>
                  <a:cs typeface="Open Sans"/>
                  <a:sym typeface="Open Sans"/>
                </a:rPr>
                <a:t>Pipeline</a:t>
              </a:r>
              <a:r>
                <a:rPr lang="en-US" sz="2200">
                  <a:solidFill>
                    <a:srgbClr val="434343"/>
                  </a:solidFill>
                  <a:latin typeface="Open Sans"/>
                  <a:ea typeface="Open Sans"/>
                  <a:cs typeface="Open Sans"/>
                  <a:sym typeface="Open Sans"/>
                </a:rPr>
                <a:t> tab at the top of the page to scroll down to the Pipeline section.</a:t>
              </a:r>
              <a:endParaRPr sz="22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830" name="Google Shape;830;g78ea6e5d42_0_343"/>
            <p:cNvSpPr/>
            <p:nvPr/>
          </p:nvSpPr>
          <p:spPr>
            <a:xfrm>
              <a:off x="2285474" y="4049750"/>
              <a:ext cx="126699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Ensure that the </a:t>
              </a:r>
              <a:r>
                <a:rPr lang="en-US" sz="2200" i="1">
                  <a:solidFill>
                    <a:srgbClr val="434343"/>
                  </a:solidFill>
                  <a:latin typeface="Open Sans"/>
                  <a:ea typeface="Open Sans"/>
                  <a:cs typeface="Open Sans"/>
                  <a:sym typeface="Open Sans"/>
                </a:rPr>
                <a:t>Definition</a:t>
              </a:r>
              <a:r>
                <a:rPr lang="en-US" sz="2200">
                  <a:solidFill>
                    <a:srgbClr val="434343"/>
                  </a:solidFill>
                  <a:latin typeface="Open Sans"/>
                  <a:ea typeface="Open Sans"/>
                  <a:cs typeface="Open Sans"/>
                  <a:sym typeface="Open Sans"/>
                </a:rPr>
                <a:t> field indicates the </a:t>
              </a:r>
              <a:r>
                <a:rPr lang="en-US" sz="2200" i="1">
                  <a:solidFill>
                    <a:srgbClr val="434343"/>
                  </a:solidFill>
                  <a:latin typeface="Open Sans"/>
                  <a:ea typeface="Open Sans"/>
                  <a:cs typeface="Open Sans"/>
                  <a:sym typeface="Open Sans"/>
                </a:rPr>
                <a:t>Pipeline script</a:t>
              </a:r>
              <a:r>
                <a:rPr lang="en-US" sz="2200">
                  <a:solidFill>
                    <a:srgbClr val="434343"/>
                  </a:solidFill>
                  <a:latin typeface="Open Sans"/>
                  <a:ea typeface="Open Sans"/>
                  <a:cs typeface="Open Sans"/>
                  <a:sym typeface="Open Sans"/>
                </a:rPr>
                <a:t> option in the Pipeline section.</a:t>
              </a:r>
              <a:endParaRPr sz="22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831" name="Google Shape;831;g78ea6e5d42_0_343"/>
            <p:cNvSpPr/>
            <p:nvPr/>
          </p:nvSpPr>
          <p:spPr>
            <a:xfrm>
              <a:off x="2259829" y="4632450"/>
              <a:ext cx="86877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Enter your Pipeline code into the Script text area.</a:t>
              </a:r>
              <a:endParaRPr sz="22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832" name="Google Shape;832;g78ea6e5d42_0_343"/>
            <p:cNvSpPr/>
            <p:nvPr/>
          </p:nvSpPr>
          <p:spPr>
            <a:xfrm>
              <a:off x="2285482" y="5172275"/>
              <a:ext cx="80091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Click </a:t>
              </a:r>
              <a:r>
                <a:rPr lang="en-US" sz="2200" i="1">
                  <a:solidFill>
                    <a:srgbClr val="434343"/>
                  </a:solidFill>
                  <a:latin typeface="Open Sans"/>
                  <a:ea typeface="Open Sans"/>
                  <a:cs typeface="Open Sans"/>
                  <a:sym typeface="Open Sans"/>
                </a:rPr>
                <a:t>Save</a:t>
              </a:r>
              <a:r>
                <a:rPr lang="en-US" sz="2200">
                  <a:solidFill>
                    <a:srgbClr val="434343"/>
                  </a:solidFill>
                  <a:latin typeface="Open Sans"/>
                  <a:ea typeface="Open Sans"/>
                  <a:cs typeface="Open Sans"/>
                  <a:sym typeface="Open Sans"/>
                </a:rPr>
                <a:t> to open the Pipeline project/item view page.</a:t>
              </a:r>
              <a:endParaRPr sz="1400" b="0" i="0" u="none" strike="noStrike" cap="none">
                <a:solidFill>
                  <a:srgbClr val="000000"/>
                </a:solidFill>
                <a:latin typeface="Arial"/>
                <a:ea typeface="Arial"/>
                <a:cs typeface="Arial"/>
                <a:sym typeface="Arial"/>
              </a:endParaRPr>
            </a:p>
          </p:txBody>
        </p:sp>
        <p:sp>
          <p:nvSpPr>
            <p:cNvPr id="833" name="Google Shape;833;g78ea6e5d42_0_343"/>
            <p:cNvSpPr/>
            <p:nvPr/>
          </p:nvSpPr>
          <p:spPr>
            <a:xfrm>
              <a:off x="2259830" y="5800725"/>
              <a:ext cx="72921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Click </a:t>
              </a:r>
              <a:r>
                <a:rPr lang="en-US" sz="2200" i="1">
                  <a:solidFill>
                    <a:srgbClr val="434343"/>
                  </a:solidFill>
                  <a:latin typeface="Open Sans"/>
                  <a:ea typeface="Open Sans"/>
                  <a:cs typeface="Open Sans"/>
                  <a:sym typeface="Open Sans"/>
                </a:rPr>
                <a:t>Build Now</a:t>
              </a:r>
              <a:r>
                <a:rPr lang="en-US" sz="2200">
                  <a:solidFill>
                    <a:srgbClr val="434343"/>
                  </a:solidFill>
                  <a:latin typeface="Open Sans"/>
                  <a:ea typeface="Open Sans"/>
                  <a:cs typeface="Open Sans"/>
                  <a:sym typeface="Open Sans"/>
                </a:rPr>
                <a:t> on the left to run the Pipeline.</a:t>
              </a:r>
              <a:endParaRPr sz="1400" b="0" i="0" u="none" strike="noStrike" cap="none">
                <a:solidFill>
                  <a:srgbClr val="000000"/>
                </a:solidFill>
                <a:latin typeface="Arial"/>
                <a:ea typeface="Arial"/>
                <a:cs typeface="Arial"/>
                <a:sym typeface="Arial"/>
              </a:endParaRPr>
            </a:p>
          </p:txBody>
        </p:sp>
        <p:sp>
          <p:nvSpPr>
            <p:cNvPr id="834" name="Google Shape;834;g78ea6e5d42_0_343"/>
            <p:cNvSpPr/>
            <p:nvPr/>
          </p:nvSpPr>
          <p:spPr>
            <a:xfrm>
              <a:off x="1627095" y="2364107"/>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5" name="Google Shape;835;g78ea6e5d42_0_343"/>
            <p:cNvCxnSpPr>
              <a:stCxn id="834" idx="4"/>
              <a:endCxn id="836" idx="0"/>
            </p:cNvCxnSpPr>
            <p:nvPr/>
          </p:nvCxnSpPr>
          <p:spPr>
            <a:xfrm>
              <a:off x="1816395" y="2708207"/>
              <a:ext cx="0" cy="239700"/>
            </a:xfrm>
            <a:prstGeom prst="straightConnector1">
              <a:avLst/>
            </a:prstGeom>
            <a:noFill/>
            <a:ln w="19050" cap="flat" cmpd="sng">
              <a:solidFill>
                <a:srgbClr val="5B5B5B"/>
              </a:solidFill>
              <a:prstDash val="dot"/>
              <a:round/>
              <a:headEnd type="none" w="sm" len="sm"/>
              <a:tailEnd type="none" w="sm" len="sm"/>
            </a:ln>
          </p:spPr>
        </p:cxnSp>
        <p:cxnSp>
          <p:nvCxnSpPr>
            <p:cNvPr id="837" name="Google Shape;837;g78ea6e5d42_0_343"/>
            <p:cNvCxnSpPr>
              <a:stCxn id="836" idx="4"/>
              <a:endCxn id="838" idx="0"/>
            </p:cNvCxnSpPr>
            <p:nvPr/>
          </p:nvCxnSpPr>
          <p:spPr>
            <a:xfrm>
              <a:off x="1816395" y="3291869"/>
              <a:ext cx="0" cy="239700"/>
            </a:xfrm>
            <a:prstGeom prst="straightConnector1">
              <a:avLst/>
            </a:prstGeom>
            <a:noFill/>
            <a:ln w="19050" cap="flat" cmpd="sng">
              <a:solidFill>
                <a:srgbClr val="5B5B5B"/>
              </a:solidFill>
              <a:prstDash val="dot"/>
              <a:round/>
              <a:headEnd type="none" w="sm" len="sm"/>
              <a:tailEnd type="none" w="sm" len="sm"/>
            </a:ln>
          </p:spPr>
        </p:cxnSp>
        <p:cxnSp>
          <p:nvCxnSpPr>
            <p:cNvPr id="839" name="Google Shape;839;g78ea6e5d42_0_343"/>
            <p:cNvCxnSpPr>
              <a:stCxn id="838" idx="4"/>
              <a:endCxn id="840" idx="0"/>
            </p:cNvCxnSpPr>
            <p:nvPr/>
          </p:nvCxnSpPr>
          <p:spPr>
            <a:xfrm>
              <a:off x="1816395" y="3875531"/>
              <a:ext cx="0" cy="239700"/>
            </a:xfrm>
            <a:prstGeom prst="straightConnector1">
              <a:avLst/>
            </a:prstGeom>
            <a:noFill/>
            <a:ln w="19050" cap="flat" cmpd="sng">
              <a:solidFill>
                <a:srgbClr val="5B5B5B"/>
              </a:solidFill>
              <a:prstDash val="dot"/>
              <a:round/>
              <a:headEnd type="none" w="sm" len="sm"/>
              <a:tailEnd type="none" w="sm" len="sm"/>
            </a:ln>
          </p:spPr>
        </p:cxnSp>
        <p:cxnSp>
          <p:nvCxnSpPr>
            <p:cNvPr id="841" name="Google Shape;841;g78ea6e5d42_0_343"/>
            <p:cNvCxnSpPr>
              <a:stCxn id="840" idx="4"/>
              <a:endCxn id="842" idx="0"/>
            </p:cNvCxnSpPr>
            <p:nvPr/>
          </p:nvCxnSpPr>
          <p:spPr>
            <a:xfrm>
              <a:off x="1816395" y="4459193"/>
              <a:ext cx="0" cy="239700"/>
            </a:xfrm>
            <a:prstGeom prst="straightConnector1">
              <a:avLst/>
            </a:prstGeom>
            <a:noFill/>
            <a:ln w="19050" cap="flat" cmpd="sng">
              <a:solidFill>
                <a:srgbClr val="5B5B5B"/>
              </a:solidFill>
              <a:prstDash val="dot"/>
              <a:round/>
              <a:headEnd type="none" w="sm" len="sm"/>
              <a:tailEnd type="none" w="sm" len="sm"/>
            </a:ln>
          </p:spPr>
        </p:cxnSp>
        <p:cxnSp>
          <p:nvCxnSpPr>
            <p:cNvPr id="843" name="Google Shape;843;g78ea6e5d42_0_343"/>
            <p:cNvCxnSpPr>
              <a:stCxn id="842" idx="4"/>
              <a:endCxn id="844" idx="0"/>
            </p:cNvCxnSpPr>
            <p:nvPr/>
          </p:nvCxnSpPr>
          <p:spPr>
            <a:xfrm>
              <a:off x="1816395" y="5042855"/>
              <a:ext cx="0" cy="239700"/>
            </a:xfrm>
            <a:prstGeom prst="straightConnector1">
              <a:avLst/>
            </a:prstGeom>
            <a:noFill/>
            <a:ln w="19050" cap="flat" cmpd="sng">
              <a:solidFill>
                <a:srgbClr val="5B5B5B"/>
              </a:solidFill>
              <a:prstDash val="dot"/>
              <a:round/>
              <a:headEnd type="none" w="sm" len="sm"/>
              <a:tailEnd type="none" w="sm" len="sm"/>
            </a:ln>
          </p:spPr>
        </p:cxnSp>
        <p:cxnSp>
          <p:nvCxnSpPr>
            <p:cNvPr id="845" name="Google Shape;845;g78ea6e5d42_0_343"/>
            <p:cNvCxnSpPr>
              <a:stCxn id="846" idx="4"/>
              <a:endCxn id="834" idx="0"/>
            </p:cNvCxnSpPr>
            <p:nvPr/>
          </p:nvCxnSpPr>
          <p:spPr>
            <a:xfrm>
              <a:off x="1816395" y="2124545"/>
              <a:ext cx="0" cy="239700"/>
            </a:xfrm>
            <a:prstGeom prst="straightConnector1">
              <a:avLst/>
            </a:prstGeom>
            <a:noFill/>
            <a:ln w="19050" cap="flat" cmpd="sng">
              <a:solidFill>
                <a:srgbClr val="5B5B5B"/>
              </a:solidFill>
              <a:prstDash val="dot"/>
              <a:round/>
              <a:headEnd type="none" w="sm" len="sm"/>
              <a:tailEnd type="none" w="sm" len="sm"/>
            </a:ln>
          </p:spPr>
        </p:cxnSp>
        <p:sp>
          <p:nvSpPr>
            <p:cNvPr id="836" name="Google Shape;836;g78ea6e5d42_0_343"/>
            <p:cNvSpPr/>
            <p:nvPr/>
          </p:nvSpPr>
          <p:spPr>
            <a:xfrm>
              <a:off x="1627095" y="2947769"/>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78ea6e5d42_0_343"/>
            <p:cNvSpPr/>
            <p:nvPr/>
          </p:nvSpPr>
          <p:spPr>
            <a:xfrm>
              <a:off x="1627095" y="3531431"/>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78ea6e5d42_0_343"/>
            <p:cNvSpPr/>
            <p:nvPr/>
          </p:nvSpPr>
          <p:spPr>
            <a:xfrm>
              <a:off x="1627095" y="4115093"/>
              <a:ext cx="378600" cy="3441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78ea6e5d42_0_343"/>
            <p:cNvSpPr/>
            <p:nvPr/>
          </p:nvSpPr>
          <p:spPr>
            <a:xfrm>
              <a:off x="1627095" y="469875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78ea6e5d42_0_343"/>
            <p:cNvSpPr/>
            <p:nvPr/>
          </p:nvSpPr>
          <p:spPr>
            <a:xfrm>
              <a:off x="1627095" y="5282416"/>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7" name="Google Shape;847;g78ea6e5d42_0_343"/>
            <p:cNvCxnSpPr>
              <a:stCxn id="844" idx="4"/>
              <a:endCxn id="848" idx="0"/>
            </p:cNvCxnSpPr>
            <p:nvPr/>
          </p:nvCxnSpPr>
          <p:spPr>
            <a:xfrm>
              <a:off x="1816395" y="5626516"/>
              <a:ext cx="0" cy="239700"/>
            </a:xfrm>
            <a:prstGeom prst="straightConnector1">
              <a:avLst/>
            </a:prstGeom>
            <a:noFill/>
            <a:ln w="19050" cap="flat" cmpd="sng">
              <a:solidFill>
                <a:srgbClr val="5B5B5B"/>
              </a:solidFill>
              <a:prstDash val="dot"/>
              <a:round/>
              <a:headEnd type="none" w="sm" len="sm"/>
              <a:tailEnd type="none" w="sm" len="sm"/>
            </a:ln>
          </p:spPr>
        </p:cxnSp>
        <p:sp>
          <p:nvSpPr>
            <p:cNvPr id="848" name="Google Shape;848;g78ea6e5d42_0_343"/>
            <p:cNvSpPr/>
            <p:nvPr/>
          </p:nvSpPr>
          <p:spPr>
            <a:xfrm>
              <a:off x="1627095" y="5866079"/>
              <a:ext cx="378600" cy="344100"/>
            </a:xfrm>
            <a:prstGeom prst="ellipse">
              <a:avLst/>
            </a:prstGeom>
            <a:solidFill>
              <a:srgbClr val="81C9D1"/>
            </a:solidFill>
            <a:ln w="25400" cap="flat" cmpd="sng">
              <a:solidFill>
                <a:srgbClr val="3282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6" name="Google Shape;846;g78ea6e5d42_0_343"/>
            <p:cNvSpPr/>
            <p:nvPr/>
          </p:nvSpPr>
          <p:spPr>
            <a:xfrm>
              <a:off x="1627095" y="178044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9" name="Google Shape;152;p8">
            <a:extLst>
              <a:ext uri="{FF2B5EF4-FFF2-40B4-BE49-F238E27FC236}">
                <a16:creationId xmlns:a16="http://schemas.microsoft.com/office/drawing/2014/main" id="{4084480D-2C04-3742-9A57-F123D96DD5E6}"/>
              </a:ext>
            </a:extLst>
          </p:cNvPr>
          <p:cNvPicPr preferRelativeResize="0"/>
          <p:nvPr/>
        </p:nvPicPr>
        <p:blipFill rotWithShape="1">
          <a:blip r:embed="rId3">
            <a:alphaModFix/>
          </a:blip>
          <a:srcRect t="6807" b="6798"/>
          <a:stretch/>
        </p:blipFill>
        <p:spPr>
          <a:xfrm>
            <a:off x="3381982" y="917575"/>
            <a:ext cx="9568182"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6b2136e576_0_25"/>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Introducing Pipelines</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6b2136e576_0_12"/>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Clr>
                <a:schemeClr val="dk1"/>
              </a:buClr>
              <a:buSzPts val="1100"/>
              <a:buFont typeface="Arial"/>
              <a:buNone/>
            </a:pPr>
            <a:r>
              <a:rPr lang="en-US"/>
              <a:t>Continuous Integration Pipeline</a:t>
            </a:r>
            <a:endParaRPr/>
          </a:p>
          <a:p>
            <a:pPr marL="0" lvl="0" indent="0" algn="ctr" rtl="0">
              <a:spcBef>
                <a:spcPts val="1000"/>
              </a:spcBef>
              <a:spcAft>
                <a:spcPts val="0"/>
              </a:spcAft>
              <a:buClr>
                <a:schemeClr val="dk1"/>
              </a:buClr>
              <a:buSzPts val="1100"/>
              <a:buFont typeface="Arial"/>
              <a:buNone/>
            </a:pPr>
            <a:endParaRPr/>
          </a:p>
          <a:p>
            <a:pPr marL="0" lvl="0" indent="0" algn="ctr" rtl="0">
              <a:spcBef>
                <a:spcPts val="10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78ea6e5d42_0_3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Commit Pipeline</a:t>
            </a:r>
            <a:endParaRPr/>
          </a:p>
        </p:txBody>
      </p:sp>
      <p:sp>
        <p:nvSpPr>
          <p:cNvPr id="861" name="Google Shape;861;g78ea6e5d42_0_381"/>
          <p:cNvSpPr/>
          <p:nvPr/>
        </p:nvSpPr>
        <p:spPr>
          <a:xfrm>
            <a:off x="-1027855" y="2441122"/>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2" name="Google Shape;862;g78ea6e5d42_0_381"/>
          <p:cNvSpPr/>
          <p:nvPr/>
        </p:nvSpPr>
        <p:spPr>
          <a:xfrm>
            <a:off x="2103519" y="2569150"/>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863" name="Google Shape;863;g78ea6e5d42_0_381"/>
          <p:cNvSpPr/>
          <p:nvPr/>
        </p:nvSpPr>
        <p:spPr>
          <a:xfrm>
            <a:off x="2103519" y="6271650"/>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864" name="Google Shape;864;g78ea6e5d42_0_381"/>
          <p:cNvSpPr/>
          <p:nvPr/>
        </p:nvSpPr>
        <p:spPr>
          <a:xfrm>
            <a:off x="3013449" y="3650915"/>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865" name="Google Shape;865;g78ea6e5d42_0_381"/>
          <p:cNvSpPr/>
          <p:nvPr/>
        </p:nvSpPr>
        <p:spPr>
          <a:xfrm>
            <a:off x="2995626" y="5169102"/>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866" name="Google Shape;866;g78ea6e5d42_0_381"/>
          <p:cNvSpPr txBox="1"/>
          <p:nvPr/>
        </p:nvSpPr>
        <p:spPr>
          <a:xfrm>
            <a:off x="2861200" y="2256171"/>
            <a:ext cx="10533600" cy="76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The most basic Continuous Integration process is a commit Pipeline. </a:t>
            </a:r>
            <a:endParaRPr sz="2200">
              <a:solidFill>
                <a:srgbClr val="434343"/>
              </a:solidFill>
              <a:latin typeface="Open Sans"/>
              <a:ea typeface="Open Sans"/>
              <a:cs typeface="Open Sans"/>
              <a:sym typeface="Open Sans"/>
            </a:endParaRPr>
          </a:p>
        </p:txBody>
      </p:sp>
      <p:sp>
        <p:nvSpPr>
          <p:cNvPr id="867" name="Google Shape;867;g78ea6e5d42_0_381"/>
          <p:cNvSpPr txBox="1"/>
          <p:nvPr/>
        </p:nvSpPr>
        <p:spPr>
          <a:xfrm>
            <a:off x="3648092" y="3372033"/>
            <a:ext cx="11171845" cy="76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This phase starts with a commit or a push to the main repository and ends with a report about the build success or failure. </a:t>
            </a:r>
            <a:endParaRPr sz="2200" dirty="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None/>
            </a:pPr>
            <a:endParaRPr sz="2200" dirty="0">
              <a:solidFill>
                <a:srgbClr val="434343"/>
              </a:solidFill>
              <a:latin typeface="Open Sans"/>
              <a:ea typeface="Open Sans"/>
              <a:cs typeface="Open Sans"/>
              <a:sym typeface="Open Sans"/>
            </a:endParaRPr>
          </a:p>
        </p:txBody>
      </p:sp>
      <p:sp>
        <p:nvSpPr>
          <p:cNvPr id="868" name="Google Shape;868;g78ea6e5d42_0_381"/>
          <p:cNvSpPr txBox="1"/>
          <p:nvPr/>
        </p:nvSpPr>
        <p:spPr>
          <a:xfrm>
            <a:off x="3648093" y="4990091"/>
            <a:ext cx="11171846"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dirty="0">
                <a:solidFill>
                  <a:srgbClr val="434343"/>
                </a:solidFill>
                <a:latin typeface="Open Sans"/>
                <a:ea typeface="Open Sans"/>
                <a:cs typeface="Open Sans"/>
                <a:sym typeface="Open Sans"/>
              </a:rPr>
              <a:t>The Pipeline runs after each change in the code, takes no more than five minutes, and consumes a reasonable amount of resources. </a:t>
            </a:r>
            <a:endParaRPr sz="2200" dirty="0">
              <a:solidFill>
                <a:srgbClr val="434343"/>
              </a:solidFill>
              <a:latin typeface="Open Sans"/>
              <a:ea typeface="Open Sans"/>
              <a:cs typeface="Open Sans"/>
              <a:sym typeface="Open Sans"/>
            </a:endParaRPr>
          </a:p>
        </p:txBody>
      </p:sp>
      <p:sp>
        <p:nvSpPr>
          <p:cNvPr id="869" name="Google Shape;869;g78ea6e5d42_0_381"/>
          <p:cNvSpPr txBox="1"/>
          <p:nvPr/>
        </p:nvSpPr>
        <p:spPr>
          <a:xfrm>
            <a:off x="2861199" y="6264760"/>
            <a:ext cx="12777385"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dirty="0">
                <a:solidFill>
                  <a:srgbClr val="434343"/>
                </a:solidFill>
                <a:latin typeface="Open Sans"/>
                <a:ea typeface="Open Sans"/>
                <a:cs typeface="Open Sans"/>
                <a:sym typeface="Open Sans"/>
              </a:rPr>
              <a:t>The commit phase is always the starting point of the Continuous Delivery process, and it provides the most important feedback cycle in the development process.</a:t>
            </a:r>
            <a:endParaRPr sz="2200" dirty="0">
              <a:solidFill>
                <a:srgbClr val="434343"/>
              </a:solidFill>
              <a:latin typeface="Open Sans"/>
              <a:ea typeface="Open Sans"/>
              <a:cs typeface="Open Sans"/>
              <a:sym typeface="Open Sans"/>
            </a:endParaRPr>
          </a:p>
        </p:txBody>
      </p:sp>
      <p:pic>
        <p:nvPicPr>
          <p:cNvPr id="870" name="Google Shape;870;g78ea6e5d42_0_381"/>
          <p:cNvPicPr preferRelativeResize="0"/>
          <p:nvPr/>
        </p:nvPicPr>
        <p:blipFill>
          <a:blip r:embed="rId3">
            <a:alphaModFix/>
          </a:blip>
          <a:stretch>
            <a:fillRect/>
          </a:stretch>
        </p:blipFill>
        <p:spPr>
          <a:xfrm>
            <a:off x="1436061" y="3966848"/>
            <a:ext cx="1364325" cy="1364325"/>
          </a:xfrm>
          <a:prstGeom prst="rect">
            <a:avLst/>
          </a:prstGeom>
          <a:noFill/>
          <a:ln>
            <a:noFill/>
          </a:ln>
        </p:spPr>
      </p:pic>
      <p:pic>
        <p:nvPicPr>
          <p:cNvPr id="14" name="Google Shape;152;p8">
            <a:extLst>
              <a:ext uri="{FF2B5EF4-FFF2-40B4-BE49-F238E27FC236}">
                <a16:creationId xmlns:a16="http://schemas.microsoft.com/office/drawing/2014/main" id="{AF1599FA-6362-F844-AF16-E61E4802D28F}"/>
              </a:ext>
            </a:extLst>
          </p:cNvPr>
          <p:cNvPicPr preferRelativeResize="0"/>
          <p:nvPr/>
        </p:nvPicPr>
        <p:blipFill rotWithShape="1">
          <a:blip r:embed="rId4">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78ea6e5d42_0_4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Commit Pipeline</a:t>
            </a:r>
            <a:endParaRPr/>
          </a:p>
        </p:txBody>
      </p:sp>
      <p:sp>
        <p:nvSpPr>
          <p:cNvPr id="877" name="Google Shape;877;g78ea6e5d42_0_401"/>
          <p:cNvSpPr/>
          <p:nvPr/>
        </p:nvSpPr>
        <p:spPr>
          <a:xfrm>
            <a:off x="2893880" y="2013989"/>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The commit phase works as follow:</a:t>
            </a:r>
            <a:endParaRPr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878" name="Google Shape;878;g78ea6e5d42_0_401"/>
          <p:cNvSpPr txBox="1"/>
          <p:nvPr/>
        </p:nvSpPr>
        <p:spPr>
          <a:xfrm>
            <a:off x="3151055" y="2763689"/>
            <a:ext cx="10609500" cy="1233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A developer checks in the code to the repository.</a:t>
            </a: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The Continuous Integration server detects the change.</a:t>
            </a: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The build starts. </a:t>
            </a:r>
            <a:endParaRPr sz="2200">
              <a:solidFill>
                <a:srgbClr val="3F3F3F"/>
              </a:solidFill>
              <a:latin typeface="Open Sans"/>
              <a:ea typeface="Open Sans"/>
              <a:cs typeface="Open Sans"/>
              <a:sym typeface="Open Sans"/>
            </a:endParaRPr>
          </a:p>
        </p:txBody>
      </p:sp>
      <p:sp>
        <p:nvSpPr>
          <p:cNvPr id="879" name="Google Shape;879;g78ea6e5d42_0_401"/>
          <p:cNvSpPr/>
          <p:nvPr/>
        </p:nvSpPr>
        <p:spPr>
          <a:xfrm>
            <a:off x="2893878" y="4309139"/>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The commit Pipeline contains three stages:</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880" name="Google Shape;880;g78ea6e5d42_0_401"/>
          <p:cNvSpPr txBox="1"/>
          <p:nvPr/>
        </p:nvSpPr>
        <p:spPr>
          <a:xfrm>
            <a:off x="2594755" y="4768139"/>
            <a:ext cx="109086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Checkout: This stage downloads the source code from the repository.</a:t>
            </a:r>
            <a:endParaRPr sz="220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Compile: This stage compiles the source code.</a:t>
            </a:r>
            <a:endParaRPr sz="220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Unit test: This stage runs a suite of unit tests.</a:t>
            </a:r>
            <a:endParaRPr sz="2200">
              <a:solidFill>
                <a:srgbClr val="3F3F3F"/>
              </a:solidFill>
              <a:latin typeface="Open Sans"/>
              <a:ea typeface="Open Sans"/>
              <a:cs typeface="Open Sans"/>
              <a:sym typeface="Open Sans"/>
            </a:endParaRPr>
          </a:p>
        </p:txBody>
      </p:sp>
      <p:pic>
        <p:nvPicPr>
          <p:cNvPr id="8" name="Google Shape;152;p8">
            <a:extLst>
              <a:ext uri="{FF2B5EF4-FFF2-40B4-BE49-F238E27FC236}">
                <a16:creationId xmlns:a16="http://schemas.microsoft.com/office/drawing/2014/main" id="{4070B58E-4A5C-FF4A-9277-E5AE023BD178}"/>
              </a:ext>
            </a:extLst>
          </p:cNvPr>
          <p:cNvPicPr preferRelativeResize="0"/>
          <p:nvPr/>
        </p:nvPicPr>
        <p:blipFill rotWithShape="1">
          <a:blip r:embed="rId3">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6b2136e576_0_31"/>
          <p:cNvSpPr txBox="1">
            <a:spLocks noGrp="1"/>
          </p:cNvSpPr>
          <p:nvPr>
            <p:ph type="title"/>
          </p:nvPr>
        </p:nvSpPr>
        <p:spPr>
          <a:xfrm>
            <a:off x="614018" y="1253035"/>
            <a:ext cx="10666200" cy="6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Continuous Integration Pipelines</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887" name="Google Shape;887;g6b2136e576_0_31"/>
          <p:cNvSpPr txBox="1">
            <a:spLocks noGrp="1"/>
          </p:cNvSpPr>
          <p:nvPr>
            <p:ph type="body" idx="1"/>
          </p:nvPr>
        </p:nvSpPr>
        <p:spPr>
          <a:xfrm>
            <a:off x="614018" y="2114223"/>
            <a:ext cx="12451800" cy="55275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400" b="1" dirty="0"/>
              <a:t>Problem Statement:</a:t>
            </a:r>
            <a:r>
              <a:rPr lang="en-US" sz="2400" dirty="0"/>
              <a:t> You are given a Java project. Build a Continuous Integration Pipeline in Jenkins for the commit.</a:t>
            </a:r>
            <a:endParaRPr sz="2400" dirty="0"/>
          </a:p>
          <a:p>
            <a:pPr marL="0" lvl="0" indent="0" algn="l" rtl="0">
              <a:spcBef>
                <a:spcPts val="1000"/>
              </a:spcBef>
              <a:spcAft>
                <a:spcPts val="0"/>
              </a:spcAft>
              <a:buNone/>
            </a:pPr>
            <a:endParaRPr sz="1500" dirty="0"/>
          </a:p>
          <a:p>
            <a:pPr marL="0" lvl="0" indent="0" algn="l" rtl="0">
              <a:spcBef>
                <a:spcPts val="1000"/>
              </a:spcBef>
              <a:spcAft>
                <a:spcPts val="0"/>
              </a:spcAft>
              <a:buNone/>
            </a:pPr>
            <a:r>
              <a:rPr lang="en-US" sz="2400" b="1" dirty="0"/>
              <a:t>Steps to perform:</a:t>
            </a:r>
            <a:endParaRPr sz="2400" b="1" dirty="0"/>
          </a:p>
          <a:p>
            <a:pPr marL="914400" lvl="0" indent="-419100" algn="l" rtl="0">
              <a:lnSpc>
                <a:spcPct val="115000"/>
              </a:lnSpc>
              <a:spcBef>
                <a:spcPts val="1000"/>
              </a:spcBef>
              <a:spcAft>
                <a:spcPts val="0"/>
              </a:spcAft>
              <a:buSzPts val="2200"/>
              <a:buFont typeface="Open Sans"/>
              <a:buAutoNum type="arabicPeriod"/>
            </a:pPr>
            <a:r>
              <a:rPr lang="en-US" sz="2400" dirty="0"/>
              <a:t>Create a GitHub repository</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Define a checkout stage</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Create a Java Spring Boot project</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Push code to GitHub</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Define a compile stage</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Write a unit test</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Define a unit test stage</a:t>
            </a:r>
            <a:endParaRPr sz="2400" dirty="0"/>
          </a:p>
          <a:p>
            <a:pPr marL="914400" lvl="0" indent="-419100" algn="l" rtl="0">
              <a:lnSpc>
                <a:spcPct val="115000"/>
              </a:lnSpc>
              <a:spcBef>
                <a:spcPts val="1000"/>
              </a:spcBef>
              <a:spcAft>
                <a:spcPts val="0"/>
              </a:spcAft>
              <a:buSzPts val="2200"/>
              <a:buFont typeface="Open Sans"/>
              <a:buAutoNum type="arabicPeriod"/>
            </a:pPr>
            <a:r>
              <a:rPr lang="en-US" sz="2400" dirty="0"/>
              <a:t>Run and test the Pipeline</a:t>
            </a:r>
            <a:endParaRPr sz="2400" dirty="0"/>
          </a:p>
          <a:p>
            <a:pPr marL="457200" lvl="0" indent="0" algn="l" rtl="0">
              <a:spcBef>
                <a:spcPts val="1000"/>
              </a:spcBef>
              <a:spcAft>
                <a:spcPts val="0"/>
              </a:spcAft>
              <a:buNone/>
            </a:pPr>
            <a:endParaRPr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6b2136e576_0_217"/>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Building Pipelines from Jenkinsfile</a:t>
            </a: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6b2136e576_0_22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Jenkinsfile</a:t>
            </a:r>
            <a:endParaRPr/>
          </a:p>
        </p:txBody>
      </p:sp>
      <p:sp>
        <p:nvSpPr>
          <p:cNvPr id="900" name="Google Shape;900;g6b2136e576_0_228"/>
          <p:cNvSpPr txBox="1">
            <a:spLocks noGrp="1"/>
          </p:cNvSpPr>
          <p:nvPr>
            <p:ph type="body" idx="1"/>
          </p:nvPr>
        </p:nvSpPr>
        <p:spPr>
          <a:xfrm>
            <a:off x="1124115" y="1365666"/>
            <a:ext cx="14106488" cy="1473000"/>
          </a:xfrm>
          <a:prstGeom prst="rect">
            <a:avLst/>
          </a:prstGeom>
          <a:noFill/>
          <a:ln>
            <a:noFill/>
          </a:ln>
        </p:spPr>
        <p:txBody>
          <a:bodyPr spcFirstLastPara="1" wrap="square" lIns="91425" tIns="0" rIns="91425" bIns="0" anchor="t" anchorCtr="0">
            <a:noAutofit/>
          </a:bodyPr>
          <a:lstStyle/>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Pipeline definition in the </a:t>
            </a:r>
            <a:r>
              <a:rPr lang="en-US" dirty="0" err="1">
                <a:solidFill>
                  <a:srgbClr val="434343"/>
                </a:solidFill>
              </a:rPr>
              <a:t>Jenkinsfile</a:t>
            </a:r>
            <a:r>
              <a:rPr lang="en-US" dirty="0">
                <a:solidFill>
                  <a:srgbClr val="434343"/>
                </a:solidFill>
              </a:rPr>
              <a:t> can be committed to the repository along with the source code.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This method is more consistent as the Pipeline structure becomes strongly tailored to the project. </a:t>
            </a:r>
            <a:endParaRPr dirty="0">
              <a:solidFill>
                <a:srgbClr val="434343"/>
              </a:solidFill>
            </a:endParaRPr>
          </a:p>
          <a:p>
            <a:pPr marL="800100" lvl="0" indent="-342900" algn="l" rtl="0">
              <a:lnSpc>
                <a:spcPct val="150000"/>
              </a:lnSpc>
              <a:spcBef>
                <a:spcPts val="0"/>
              </a:spcBef>
              <a:spcAft>
                <a:spcPts val="0"/>
              </a:spcAft>
              <a:buFont typeface="Arial" panose="020B0604020202020204" pitchFamily="34" charset="0"/>
              <a:buChar char="•"/>
            </a:pPr>
            <a:endParaRPr sz="2200" dirty="0">
              <a:solidFill>
                <a:srgbClr val="434343"/>
              </a:solidFill>
              <a:latin typeface="Open Sans"/>
              <a:ea typeface="Open Sans"/>
              <a:cs typeface="Open Sans"/>
              <a:sym typeface="Open Sans"/>
            </a:endParaRPr>
          </a:p>
        </p:txBody>
      </p:sp>
      <p:sp>
        <p:nvSpPr>
          <p:cNvPr id="901" name="Google Shape;901;g6b2136e576_0_228"/>
          <p:cNvSpPr txBox="1"/>
          <p:nvPr/>
        </p:nvSpPr>
        <p:spPr>
          <a:xfrm>
            <a:off x="2374541" y="3432585"/>
            <a:ext cx="11605636" cy="1337400"/>
          </a:xfrm>
          <a:prstGeom prst="roundRect">
            <a:avLst/>
          </a:prstGeom>
          <a:noFill/>
          <a:ln w="222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68263" lvl="0" algn="ctr" rtl="0">
              <a:lnSpc>
                <a:spcPct val="115000"/>
              </a:lnSpc>
              <a:spcBef>
                <a:spcPts val="0"/>
              </a:spcBef>
              <a:spcAft>
                <a:spcPts val="0"/>
              </a:spcAft>
            </a:pPr>
            <a:r>
              <a:rPr lang="en-US" sz="2200" dirty="0">
                <a:solidFill>
                  <a:srgbClr val="434343"/>
                </a:solidFill>
                <a:latin typeface="Open Sans"/>
                <a:ea typeface="Open Sans"/>
                <a:cs typeface="Open Sans"/>
                <a:sym typeface="Open Sans"/>
              </a:rPr>
              <a:t>For example: if you don't need the code compilation because your programming language is interpreted, then you won't have the Compile stage. </a:t>
            </a:r>
            <a:endParaRPr dirty="0"/>
          </a:p>
        </p:txBody>
      </p:sp>
      <p:pic>
        <p:nvPicPr>
          <p:cNvPr id="6" name="Google Shape;152;p8">
            <a:extLst>
              <a:ext uri="{FF2B5EF4-FFF2-40B4-BE49-F238E27FC236}">
                <a16:creationId xmlns:a16="http://schemas.microsoft.com/office/drawing/2014/main" id="{98C5E7F1-4442-A94C-85B2-5246A890BF4E}"/>
              </a:ext>
            </a:extLst>
          </p:cNvPr>
          <p:cNvPicPr preferRelativeResize="0"/>
          <p:nvPr/>
        </p:nvPicPr>
        <p:blipFill rotWithShape="1">
          <a:blip r:embed="rId3">
            <a:alphaModFix/>
          </a:blip>
          <a:srcRect t="6807" b="6798"/>
          <a:stretch/>
        </p:blipFill>
        <p:spPr>
          <a:xfrm>
            <a:off x="6641715" y="917575"/>
            <a:ext cx="3048716"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g78ea6e5d42_0_4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Creating Jenkinsfile</a:t>
            </a:r>
            <a:endParaRPr/>
          </a:p>
        </p:txBody>
      </p:sp>
      <p:sp>
        <p:nvSpPr>
          <p:cNvPr id="908" name="Google Shape;908;g78ea6e5d42_0_417"/>
          <p:cNvSpPr/>
          <p:nvPr/>
        </p:nvSpPr>
        <p:spPr>
          <a:xfrm>
            <a:off x="-136467" y="2394232"/>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9" name="Google Shape;909;g78ea6e5d42_0_417"/>
          <p:cNvSpPr/>
          <p:nvPr/>
        </p:nvSpPr>
        <p:spPr>
          <a:xfrm>
            <a:off x="2994907" y="2522260"/>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910" name="Google Shape;910;g78ea6e5d42_0_417"/>
          <p:cNvSpPr/>
          <p:nvPr/>
        </p:nvSpPr>
        <p:spPr>
          <a:xfrm>
            <a:off x="2994907" y="6224760"/>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911" name="Google Shape;911;g78ea6e5d42_0_417"/>
          <p:cNvSpPr/>
          <p:nvPr/>
        </p:nvSpPr>
        <p:spPr>
          <a:xfrm>
            <a:off x="3904837" y="3604025"/>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912" name="Google Shape;912;g78ea6e5d42_0_417"/>
          <p:cNvSpPr/>
          <p:nvPr/>
        </p:nvSpPr>
        <p:spPr>
          <a:xfrm>
            <a:off x="3887014" y="5122212"/>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sp>
        <p:nvSpPr>
          <p:cNvPr id="913" name="Google Shape;913;g78ea6e5d42_0_417"/>
          <p:cNvSpPr txBox="1"/>
          <p:nvPr/>
        </p:nvSpPr>
        <p:spPr>
          <a:xfrm>
            <a:off x="3752601" y="2209271"/>
            <a:ext cx="11448300" cy="76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A Jenkinsfile for a commit will have almost the same content as the commit Pipeline. </a:t>
            </a:r>
            <a:endParaRPr sz="2200">
              <a:solidFill>
                <a:srgbClr val="434343"/>
              </a:solidFill>
              <a:latin typeface="Open Sans"/>
              <a:ea typeface="Open Sans"/>
              <a:cs typeface="Open Sans"/>
              <a:sym typeface="Open Sans"/>
            </a:endParaRPr>
          </a:p>
        </p:txBody>
      </p:sp>
      <p:sp>
        <p:nvSpPr>
          <p:cNvPr id="914" name="Google Shape;914;g78ea6e5d42_0_417"/>
          <p:cNvSpPr txBox="1"/>
          <p:nvPr/>
        </p:nvSpPr>
        <p:spPr>
          <a:xfrm>
            <a:off x="4539481" y="3090683"/>
            <a:ext cx="10309200" cy="76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dirty="0">
                <a:solidFill>
                  <a:srgbClr val="434343"/>
                </a:solidFill>
                <a:latin typeface="Open Sans"/>
                <a:ea typeface="Open Sans"/>
                <a:cs typeface="Open Sans"/>
                <a:sym typeface="Open Sans"/>
              </a:rPr>
              <a:t>The only difference will be that the checkout stage becomes redundant because Jenkins has to checkout the code as well as the </a:t>
            </a:r>
            <a:r>
              <a:rPr lang="en-US" sz="2200" dirty="0" err="1">
                <a:solidFill>
                  <a:srgbClr val="434343"/>
                </a:solidFill>
                <a:latin typeface="Open Sans"/>
                <a:ea typeface="Open Sans"/>
                <a:cs typeface="Open Sans"/>
                <a:sym typeface="Open Sans"/>
              </a:rPr>
              <a:t>Jenkinsfile</a:t>
            </a:r>
            <a:r>
              <a:rPr lang="en-US" sz="2200" dirty="0">
                <a:solidFill>
                  <a:srgbClr val="434343"/>
                </a:solidFill>
                <a:latin typeface="Open Sans"/>
                <a:ea typeface="Open Sans"/>
                <a:cs typeface="Open Sans"/>
                <a:sym typeface="Open Sans"/>
              </a:rPr>
              <a:t> and then read the Pipeline structure from the </a:t>
            </a:r>
            <a:r>
              <a:rPr lang="en-US" sz="2200" dirty="0" err="1">
                <a:solidFill>
                  <a:srgbClr val="434343"/>
                </a:solidFill>
                <a:latin typeface="Open Sans"/>
                <a:ea typeface="Open Sans"/>
                <a:cs typeface="Open Sans"/>
                <a:sym typeface="Open Sans"/>
              </a:rPr>
              <a:t>Jenkinsfile</a:t>
            </a:r>
            <a:r>
              <a:rPr lang="en-US" sz="2200" dirty="0">
                <a:solidFill>
                  <a:srgbClr val="434343"/>
                </a:solidFill>
                <a:latin typeface="Open Sans"/>
                <a:ea typeface="Open Sans"/>
                <a:cs typeface="Open Sans"/>
                <a:sym typeface="Open Sans"/>
              </a:rPr>
              <a:t>. </a:t>
            </a:r>
            <a:endParaRPr sz="2200" dirty="0">
              <a:solidFill>
                <a:srgbClr val="434343"/>
              </a:solidFill>
              <a:latin typeface="Open Sans"/>
              <a:ea typeface="Open Sans"/>
              <a:cs typeface="Open Sans"/>
              <a:sym typeface="Open Sans"/>
            </a:endParaRPr>
          </a:p>
        </p:txBody>
      </p:sp>
      <p:sp>
        <p:nvSpPr>
          <p:cNvPr id="915" name="Google Shape;915;g78ea6e5d42_0_417"/>
          <p:cNvSpPr txBox="1"/>
          <p:nvPr/>
        </p:nvSpPr>
        <p:spPr>
          <a:xfrm>
            <a:off x="4492589" y="4989522"/>
            <a:ext cx="10309200" cy="769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sz="2200" dirty="0">
                <a:solidFill>
                  <a:srgbClr val="434343"/>
                </a:solidFill>
                <a:latin typeface="Open Sans"/>
                <a:ea typeface="Open Sans"/>
                <a:cs typeface="Open Sans"/>
                <a:sym typeface="Open Sans"/>
              </a:rPr>
              <a:t>Jenkins needs to know the repository address before it reads </a:t>
            </a:r>
            <a:r>
              <a:rPr lang="en-US" sz="2200" dirty="0" err="1">
                <a:solidFill>
                  <a:srgbClr val="434343"/>
                </a:solidFill>
                <a:latin typeface="Open Sans"/>
                <a:ea typeface="Open Sans"/>
                <a:cs typeface="Open Sans"/>
                <a:sym typeface="Open Sans"/>
              </a:rPr>
              <a:t>Jenkinsfile</a:t>
            </a:r>
            <a:r>
              <a:rPr lang="en-US" sz="2200" dirty="0">
                <a:solidFill>
                  <a:srgbClr val="434343"/>
                </a:solidFill>
                <a:latin typeface="Open Sans"/>
                <a:ea typeface="Open Sans"/>
                <a:cs typeface="Open Sans"/>
                <a:sym typeface="Open Sans"/>
              </a:rPr>
              <a:t>.</a:t>
            </a:r>
            <a:endParaRPr sz="2200" dirty="0">
              <a:solidFill>
                <a:srgbClr val="434343"/>
              </a:solidFill>
              <a:latin typeface="Open Sans"/>
              <a:ea typeface="Open Sans"/>
              <a:cs typeface="Open Sans"/>
              <a:sym typeface="Open Sans"/>
            </a:endParaRPr>
          </a:p>
        </p:txBody>
      </p:sp>
      <p:sp>
        <p:nvSpPr>
          <p:cNvPr id="916" name="Google Shape;916;g78ea6e5d42_0_417"/>
          <p:cNvSpPr txBox="1"/>
          <p:nvPr/>
        </p:nvSpPr>
        <p:spPr>
          <a:xfrm>
            <a:off x="3752588" y="6217870"/>
            <a:ext cx="108456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a:solidFill>
                  <a:srgbClr val="434343"/>
                </a:solidFill>
                <a:latin typeface="Open Sans"/>
                <a:ea typeface="Open Sans"/>
                <a:cs typeface="Open Sans"/>
                <a:sym typeface="Open Sans"/>
              </a:rPr>
              <a:t>Once the Jenkinsfile is created, you can push it to the GitHub repository. </a:t>
            </a:r>
            <a:endParaRPr sz="2200">
              <a:solidFill>
                <a:srgbClr val="434343"/>
              </a:solidFill>
              <a:latin typeface="Open Sans"/>
              <a:ea typeface="Open Sans"/>
              <a:cs typeface="Open Sans"/>
              <a:sym typeface="Open Sans"/>
            </a:endParaRPr>
          </a:p>
        </p:txBody>
      </p:sp>
      <p:pic>
        <p:nvPicPr>
          <p:cNvPr id="917" name="Google Shape;917;g78ea6e5d42_0_417"/>
          <p:cNvPicPr preferRelativeResize="0"/>
          <p:nvPr/>
        </p:nvPicPr>
        <p:blipFill>
          <a:blip r:embed="rId3">
            <a:alphaModFix/>
          </a:blip>
          <a:stretch>
            <a:fillRect/>
          </a:stretch>
        </p:blipFill>
        <p:spPr>
          <a:xfrm>
            <a:off x="2327449" y="3919958"/>
            <a:ext cx="1364325" cy="1364325"/>
          </a:xfrm>
          <a:prstGeom prst="rect">
            <a:avLst/>
          </a:prstGeom>
          <a:noFill/>
          <a:ln>
            <a:noFill/>
          </a:ln>
        </p:spPr>
      </p:pic>
      <p:pic>
        <p:nvPicPr>
          <p:cNvPr id="14" name="Google Shape;152;p8">
            <a:extLst>
              <a:ext uri="{FF2B5EF4-FFF2-40B4-BE49-F238E27FC236}">
                <a16:creationId xmlns:a16="http://schemas.microsoft.com/office/drawing/2014/main" id="{388E80DA-8C65-5C48-936D-4842FA86BF08}"/>
              </a:ext>
            </a:extLst>
          </p:cNvPr>
          <p:cNvPicPr preferRelativeResize="0"/>
          <p:nvPr/>
        </p:nvPicPr>
        <p:blipFill rotWithShape="1">
          <a:blip r:embed="rId4">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g6b2136e576_0_2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Creating Jenkinsfile</a:t>
            </a:r>
            <a:endParaRPr/>
          </a:p>
        </p:txBody>
      </p:sp>
      <p:sp>
        <p:nvSpPr>
          <p:cNvPr id="924" name="Google Shape;924;g6b2136e576_0_245"/>
          <p:cNvSpPr txBox="1">
            <a:spLocks noGrp="1"/>
          </p:cNvSpPr>
          <p:nvPr>
            <p:ph type="body" idx="1"/>
          </p:nvPr>
        </p:nvSpPr>
        <p:spPr>
          <a:xfrm>
            <a:off x="1250745" y="1365665"/>
            <a:ext cx="13781100" cy="532200"/>
          </a:xfrm>
          <a:prstGeom prst="rect">
            <a:avLst/>
          </a:prstGeom>
          <a:noFill/>
          <a:ln>
            <a:noFill/>
          </a:ln>
        </p:spPr>
        <p:txBody>
          <a:bodyPr spcFirstLastPara="1" wrap="square" lIns="91425" tIns="0" rIns="91425" bIns="0" anchor="t" anchorCtr="0">
            <a:noAutofit/>
          </a:bodyPr>
          <a:lstStyle/>
          <a:p>
            <a:pPr marL="457200" lvl="0" indent="0" algn="ctr" rtl="0">
              <a:lnSpc>
                <a:spcPct val="115000"/>
              </a:lnSpc>
              <a:spcBef>
                <a:spcPts val="0"/>
              </a:spcBef>
              <a:spcAft>
                <a:spcPts val="0"/>
              </a:spcAft>
              <a:buNone/>
            </a:pPr>
            <a:r>
              <a:rPr lang="en-US">
                <a:solidFill>
                  <a:srgbClr val="434343"/>
                </a:solidFill>
              </a:rPr>
              <a:t>Here is a sample Jenkinsfile for a commit Pipeline:</a:t>
            </a:r>
            <a:endParaRPr sz="2200">
              <a:solidFill>
                <a:srgbClr val="434343"/>
              </a:solidFill>
              <a:latin typeface="Open Sans"/>
              <a:ea typeface="Open Sans"/>
              <a:cs typeface="Open Sans"/>
              <a:sym typeface="Open Sans"/>
            </a:endParaRPr>
          </a:p>
        </p:txBody>
      </p:sp>
      <p:sp>
        <p:nvSpPr>
          <p:cNvPr id="925" name="Google Shape;925;g6b2136e576_0_245"/>
          <p:cNvSpPr txBox="1"/>
          <p:nvPr/>
        </p:nvSpPr>
        <p:spPr>
          <a:xfrm>
            <a:off x="4540125" y="2399825"/>
            <a:ext cx="6618900" cy="5024700"/>
          </a:xfrm>
          <a:prstGeom prst="rect">
            <a:avLst/>
          </a:prstGeom>
          <a:solidFill>
            <a:srgbClr val="FFE8DA"/>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Open Sans"/>
                <a:ea typeface="Open Sans"/>
                <a:cs typeface="Open Sans"/>
                <a:sym typeface="Open Sans"/>
              </a:rPr>
              <a:t>Pipeline { </a:t>
            </a:r>
            <a:endParaRPr sz="2200">
              <a:solidFill>
                <a:schemeClr val="dk1"/>
              </a:solidFill>
              <a:latin typeface="Open Sans"/>
              <a:ea typeface="Open Sans"/>
              <a:cs typeface="Open Sans"/>
              <a:sym typeface="Open Sans"/>
            </a:endParaRPr>
          </a:p>
          <a:p>
            <a:pPr marL="0" lvl="0" indent="457200" algn="l" rtl="0">
              <a:spcBef>
                <a:spcPts val="0"/>
              </a:spcBef>
              <a:spcAft>
                <a:spcPts val="0"/>
              </a:spcAft>
              <a:buNone/>
            </a:pPr>
            <a:r>
              <a:rPr lang="en-US" sz="2200">
                <a:solidFill>
                  <a:schemeClr val="dk1"/>
                </a:solidFill>
                <a:latin typeface="Open Sans"/>
                <a:ea typeface="Open Sans"/>
                <a:cs typeface="Open Sans"/>
                <a:sym typeface="Open Sans"/>
              </a:rPr>
              <a:t>agent any stages { </a:t>
            </a:r>
            <a:endParaRPr sz="2200">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US" sz="2200">
                <a:solidFill>
                  <a:schemeClr val="dk1"/>
                </a:solidFill>
                <a:latin typeface="Open Sans"/>
                <a:ea typeface="Open Sans"/>
                <a:cs typeface="Open Sans"/>
                <a:sym typeface="Open Sans"/>
              </a:rPr>
              <a:t>stage("Compile") { </a:t>
            </a:r>
            <a:endParaRPr sz="2200">
              <a:solidFill>
                <a:schemeClr val="dk1"/>
              </a:solidFill>
              <a:latin typeface="Open Sans"/>
              <a:ea typeface="Open Sans"/>
              <a:cs typeface="Open Sans"/>
              <a:sym typeface="Open Sans"/>
            </a:endParaRPr>
          </a:p>
          <a:p>
            <a:pPr marL="914400" lvl="0" indent="457200" algn="l" rtl="0">
              <a:spcBef>
                <a:spcPts val="0"/>
              </a:spcBef>
              <a:spcAft>
                <a:spcPts val="0"/>
              </a:spcAft>
              <a:buNone/>
            </a:pPr>
            <a:r>
              <a:rPr lang="en-US" sz="2200">
                <a:solidFill>
                  <a:schemeClr val="dk1"/>
                </a:solidFill>
                <a:latin typeface="Open Sans"/>
                <a:ea typeface="Open Sans"/>
                <a:cs typeface="Open Sans"/>
                <a:sym typeface="Open Sans"/>
              </a:rPr>
              <a:t>steps { </a:t>
            </a:r>
            <a:endParaRPr sz="2200">
              <a:solidFill>
                <a:schemeClr val="dk1"/>
              </a:solidFill>
              <a:latin typeface="Open Sans"/>
              <a:ea typeface="Open Sans"/>
              <a:cs typeface="Open Sans"/>
              <a:sym typeface="Open Sans"/>
            </a:endParaRPr>
          </a:p>
          <a:p>
            <a:pPr marL="1371600" lvl="0" indent="457200" algn="l" rtl="0">
              <a:spcBef>
                <a:spcPts val="0"/>
              </a:spcBef>
              <a:spcAft>
                <a:spcPts val="0"/>
              </a:spcAft>
              <a:buNone/>
            </a:pPr>
            <a:r>
              <a:rPr lang="en-US" sz="2200">
                <a:solidFill>
                  <a:schemeClr val="dk1"/>
                </a:solidFill>
                <a:latin typeface="Open Sans"/>
                <a:ea typeface="Open Sans"/>
                <a:cs typeface="Open Sans"/>
                <a:sym typeface="Open Sans"/>
              </a:rPr>
              <a:t>sh "./gradlew compileJava" </a:t>
            </a:r>
            <a:endParaRPr sz="2200">
              <a:solidFill>
                <a:schemeClr val="dk1"/>
              </a:solidFill>
              <a:latin typeface="Open Sans"/>
              <a:ea typeface="Open Sans"/>
              <a:cs typeface="Open Sans"/>
              <a:sym typeface="Open Sans"/>
            </a:endParaRPr>
          </a:p>
          <a:p>
            <a:pPr marL="1371600" lvl="0" indent="457200" algn="l" rtl="0">
              <a:spcBef>
                <a:spcPts val="0"/>
              </a:spcBef>
              <a:spcAft>
                <a:spcPts val="0"/>
              </a:spcAft>
              <a:buNone/>
            </a:pPr>
            <a:r>
              <a:rPr lang="en-US"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1371600" lvl="0" indent="0" algn="l" rtl="0">
              <a:spcBef>
                <a:spcPts val="0"/>
              </a:spcBef>
              <a:spcAft>
                <a:spcPts val="0"/>
              </a:spcAft>
              <a:buNone/>
            </a:pPr>
            <a:r>
              <a:rPr lang="en-US"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US" sz="2200">
                <a:solidFill>
                  <a:schemeClr val="dk1"/>
                </a:solidFill>
                <a:latin typeface="Open Sans"/>
                <a:ea typeface="Open Sans"/>
                <a:cs typeface="Open Sans"/>
                <a:sym typeface="Open Sans"/>
              </a:rPr>
              <a:t>stage("Unit test") { </a:t>
            </a:r>
            <a:endParaRPr sz="2200">
              <a:solidFill>
                <a:schemeClr val="dk1"/>
              </a:solidFill>
              <a:latin typeface="Open Sans"/>
              <a:ea typeface="Open Sans"/>
              <a:cs typeface="Open Sans"/>
              <a:sym typeface="Open Sans"/>
            </a:endParaRPr>
          </a:p>
          <a:p>
            <a:pPr marL="914400" lvl="0" indent="457200" algn="l" rtl="0">
              <a:spcBef>
                <a:spcPts val="0"/>
              </a:spcBef>
              <a:spcAft>
                <a:spcPts val="0"/>
              </a:spcAft>
              <a:buNone/>
            </a:pPr>
            <a:r>
              <a:rPr lang="en-US" sz="2200">
                <a:solidFill>
                  <a:schemeClr val="dk1"/>
                </a:solidFill>
                <a:latin typeface="Open Sans"/>
                <a:ea typeface="Open Sans"/>
                <a:cs typeface="Open Sans"/>
                <a:sym typeface="Open Sans"/>
              </a:rPr>
              <a:t>steps { </a:t>
            </a:r>
            <a:endParaRPr sz="2200">
              <a:solidFill>
                <a:schemeClr val="dk1"/>
              </a:solidFill>
              <a:latin typeface="Open Sans"/>
              <a:ea typeface="Open Sans"/>
              <a:cs typeface="Open Sans"/>
              <a:sym typeface="Open Sans"/>
            </a:endParaRPr>
          </a:p>
          <a:p>
            <a:pPr marL="1371600" lvl="0" indent="457200" algn="l" rtl="0">
              <a:spcBef>
                <a:spcPts val="0"/>
              </a:spcBef>
              <a:spcAft>
                <a:spcPts val="0"/>
              </a:spcAft>
              <a:buNone/>
            </a:pPr>
            <a:r>
              <a:rPr lang="en-US" sz="2200">
                <a:solidFill>
                  <a:schemeClr val="dk1"/>
                </a:solidFill>
                <a:latin typeface="Open Sans"/>
                <a:ea typeface="Open Sans"/>
                <a:cs typeface="Open Sans"/>
                <a:sym typeface="Open Sans"/>
              </a:rPr>
              <a:t>sh "./gradlew test" </a:t>
            </a:r>
            <a:endParaRPr sz="2200">
              <a:solidFill>
                <a:schemeClr val="dk1"/>
              </a:solidFill>
              <a:latin typeface="Open Sans"/>
              <a:ea typeface="Open Sans"/>
              <a:cs typeface="Open Sans"/>
              <a:sym typeface="Open Sans"/>
            </a:endParaRPr>
          </a:p>
          <a:p>
            <a:pPr marL="1371600" lvl="0" indent="457200" algn="l" rtl="0">
              <a:spcBef>
                <a:spcPts val="0"/>
              </a:spcBef>
              <a:spcAft>
                <a:spcPts val="0"/>
              </a:spcAft>
              <a:buNone/>
            </a:pPr>
            <a:r>
              <a:rPr lang="en-US"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1371600" lvl="0" indent="0" algn="l" rtl="0">
              <a:spcBef>
                <a:spcPts val="0"/>
              </a:spcBef>
              <a:spcAft>
                <a:spcPts val="0"/>
              </a:spcAft>
              <a:buNone/>
            </a:pPr>
            <a:r>
              <a:rPr lang="en-US"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US"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a:p>
            <a:pPr marL="457200" lvl="0" indent="0" algn="l" rtl="0">
              <a:spcBef>
                <a:spcPts val="0"/>
              </a:spcBef>
              <a:spcAft>
                <a:spcPts val="0"/>
              </a:spcAft>
              <a:buNone/>
            </a:pPr>
            <a:r>
              <a:rPr lang="en-US" sz="2200">
                <a:solidFill>
                  <a:schemeClr val="dk1"/>
                </a:solidFill>
                <a:latin typeface="Open Sans"/>
                <a:ea typeface="Open Sans"/>
                <a:cs typeface="Open Sans"/>
                <a:sym typeface="Open Sans"/>
              </a:rPr>
              <a:t>}</a:t>
            </a:r>
            <a:endParaRPr sz="2200">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62220A9B-873A-ED41-8E95-44DEDBD15540}"/>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78ea6e5d42_0_43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Running Pipeline from Jenkinsfile</a:t>
            </a:r>
            <a:endParaRPr/>
          </a:p>
        </p:txBody>
      </p:sp>
      <p:sp>
        <p:nvSpPr>
          <p:cNvPr id="932" name="Google Shape;932;g78ea6e5d42_0_438"/>
          <p:cNvSpPr txBox="1">
            <a:spLocks noGrp="1"/>
          </p:cNvSpPr>
          <p:nvPr>
            <p:ph type="body" idx="1"/>
          </p:nvPr>
        </p:nvSpPr>
        <p:spPr>
          <a:xfrm>
            <a:off x="1813450" y="1359801"/>
            <a:ext cx="13781100" cy="34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dirty="0">
                <a:solidFill>
                  <a:srgbClr val="434343"/>
                </a:solidFill>
              </a:rPr>
              <a:t>After the </a:t>
            </a:r>
            <a:r>
              <a:rPr lang="en-US" dirty="0" err="1">
                <a:solidFill>
                  <a:srgbClr val="434343"/>
                </a:solidFill>
              </a:rPr>
              <a:t>Jenkinsfile</a:t>
            </a:r>
            <a:r>
              <a:rPr lang="en-US" dirty="0">
                <a:solidFill>
                  <a:srgbClr val="434343"/>
                </a:solidFill>
              </a:rPr>
              <a:t> is pushed, we can run the Pipeline as given below:</a:t>
            </a: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a:p>
            <a:pPr marL="0" lvl="0" indent="0" algn="l" rtl="0">
              <a:lnSpc>
                <a:spcPct val="115000"/>
              </a:lnSpc>
              <a:spcBef>
                <a:spcPts val="0"/>
              </a:spcBef>
              <a:spcAft>
                <a:spcPts val="0"/>
              </a:spcAft>
              <a:buNone/>
            </a:pPr>
            <a:r>
              <a:rPr lang="en-US" dirty="0">
                <a:solidFill>
                  <a:srgbClr val="434343"/>
                </a:solidFill>
              </a:rPr>
              <a:t>After saving, the build will always run from the current version of </a:t>
            </a:r>
            <a:r>
              <a:rPr lang="en-US" dirty="0" err="1">
                <a:solidFill>
                  <a:srgbClr val="434343"/>
                </a:solidFill>
              </a:rPr>
              <a:t>Jenkinsfile</a:t>
            </a:r>
            <a:r>
              <a:rPr lang="en-US" dirty="0">
                <a:solidFill>
                  <a:srgbClr val="434343"/>
                </a:solidFill>
              </a:rPr>
              <a:t> in the repository.</a:t>
            </a:r>
            <a:endParaRPr dirty="0">
              <a:solidFill>
                <a:srgbClr val="434343"/>
              </a:solidFill>
            </a:endParaRPr>
          </a:p>
          <a:p>
            <a:pPr marL="0" lvl="0" indent="0" algn="l" rtl="0">
              <a:lnSpc>
                <a:spcPct val="115000"/>
              </a:lnSpc>
              <a:spcBef>
                <a:spcPts val="0"/>
              </a:spcBef>
              <a:spcAft>
                <a:spcPts val="0"/>
              </a:spcAft>
              <a:buNone/>
            </a:pPr>
            <a:endParaRPr dirty="0">
              <a:solidFill>
                <a:srgbClr val="434343"/>
              </a:solidFill>
            </a:endParaRPr>
          </a:p>
        </p:txBody>
      </p:sp>
      <p:grpSp>
        <p:nvGrpSpPr>
          <p:cNvPr id="933" name="Google Shape;933;g78ea6e5d42_0_438"/>
          <p:cNvGrpSpPr/>
          <p:nvPr/>
        </p:nvGrpSpPr>
        <p:grpSpPr>
          <a:xfrm>
            <a:off x="2299332" y="2115771"/>
            <a:ext cx="9219886" cy="751602"/>
            <a:chOff x="3314700" y="2593344"/>
            <a:chExt cx="11549400" cy="1489500"/>
          </a:xfrm>
        </p:grpSpPr>
        <p:sp>
          <p:nvSpPr>
            <p:cNvPr id="934" name="Google Shape;934;g78ea6e5d42_0_438"/>
            <p:cNvSpPr/>
            <p:nvPr/>
          </p:nvSpPr>
          <p:spPr>
            <a:xfrm>
              <a:off x="3314700" y="2593344"/>
              <a:ext cx="11549400" cy="14895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rgbClr val="FFFFFF"/>
                </a:solidFill>
                <a:latin typeface="Open Sans"/>
                <a:ea typeface="Open Sans"/>
                <a:cs typeface="Open Sans"/>
                <a:sym typeface="Open Sans"/>
              </a:endParaRPr>
            </a:p>
          </p:txBody>
        </p:sp>
        <p:sp>
          <p:nvSpPr>
            <p:cNvPr id="935" name="Google Shape;935;g78ea6e5d42_0_438"/>
            <p:cNvSpPr txBox="1"/>
            <p:nvPr/>
          </p:nvSpPr>
          <p:spPr>
            <a:xfrm>
              <a:off x="3791777" y="2759136"/>
              <a:ext cx="10181100" cy="1277400"/>
            </a:xfrm>
            <a:prstGeom prst="rect">
              <a:avLst/>
            </a:prstGeom>
            <a:solidFill>
              <a:srgbClr val="DBE6C4"/>
            </a:solid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Open the Pipeline configuration.</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None/>
              </a:pPr>
              <a:endParaRPr sz="2200">
                <a:solidFill>
                  <a:srgbClr val="434343"/>
                </a:solidFill>
                <a:latin typeface="Open Sans"/>
                <a:ea typeface="Open Sans"/>
                <a:cs typeface="Open Sans"/>
                <a:sym typeface="Open Sans"/>
              </a:endParaRPr>
            </a:p>
          </p:txBody>
        </p:sp>
      </p:grpSp>
      <p:grpSp>
        <p:nvGrpSpPr>
          <p:cNvPr id="936" name="Google Shape;936;g78ea6e5d42_0_438"/>
          <p:cNvGrpSpPr/>
          <p:nvPr/>
        </p:nvGrpSpPr>
        <p:grpSpPr>
          <a:xfrm>
            <a:off x="2312886" y="3025386"/>
            <a:ext cx="9325388" cy="741476"/>
            <a:chOff x="3233885" y="4102762"/>
            <a:chExt cx="11733000" cy="1498536"/>
          </a:xfrm>
        </p:grpSpPr>
        <p:sp>
          <p:nvSpPr>
            <p:cNvPr id="937" name="Google Shape;937;g78ea6e5d42_0_438"/>
            <p:cNvSpPr/>
            <p:nvPr/>
          </p:nvSpPr>
          <p:spPr>
            <a:xfrm>
              <a:off x="3233885" y="4102762"/>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rgbClr val="FFFFFF"/>
                </a:solidFill>
                <a:latin typeface="Open Sans"/>
                <a:ea typeface="Open Sans"/>
                <a:cs typeface="Open Sans"/>
                <a:sym typeface="Open Sans"/>
              </a:endParaRPr>
            </a:p>
          </p:txBody>
        </p:sp>
        <p:sp>
          <p:nvSpPr>
            <p:cNvPr id="938" name="Google Shape;938;g78ea6e5d42_0_438"/>
            <p:cNvSpPr txBox="1"/>
            <p:nvPr/>
          </p:nvSpPr>
          <p:spPr>
            <a:xfrm>
              <a:off x="3715583" y="4323898"/>
              <a:ext cx="10765800" cy="1277400"/>
            </a:xfrm>
            <a:prstGeom prst="rect">
              <a:avLst/>
            </a:prstGeom>
            <a:solidFill>
              <a:srgbClr val="EBF2FA"/>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Change </a:t>
              </a:r>
              <a:r>
                <a:rPr lang="en-US" sz="2200" i="1">
                  <a:solidFill>
                    <a:srgbClr val="434343"/>
                  </a:solidFill>
                  <a:latin typeface="Open Sans"/>
                  <a:ea typeface="Open Sans"/>
                  <a:cs typeface="Open Sans"/>
                  <a:sym typeface="Open Sans"/>
                </a:rPr>
                <a:t>Definition</a:t>
              </a:r>
              <a:r>
                <a:rPr lang="en-US" sz="2200">
                  <a:solidFill>
                    <a:srgbClr val="434343"/>
                  </a:solidFill>
                  <a:latin typeface="Open Sans"/>
                  <a:ea typeface="Open Sans"/>
                  <a:cs typeface="Open Sans"/>
                  <a:sym typeface="Open Sans"/>
                </a:rPr>
                <a:t> from </a:t>
              </a:r>
              <a:r>
                <a:rPr lang="en-US" sz="2200" i="1">
                  <a:solidFill>
                    <a:srgbClr val="434343"/>
                  </a:solidFill>
                  <a:latin typeface="Open Sans"/>
                  <a:ea typeface="Open Sans"/>
                  <a:cs typeface="Open Sans"/>
                  <a:sym typeface="Open Sans"/>
                </a:rPr>
                <a:t>Pipeline script</a:t>
              </a:r>
              <a:r>
                <a:rPr lang="en-US" sz="2200">
                  <a:solidFill>
                    <a:srgbClr val="434343"/>
                  </a:solidFill>
                  <a:latin typeface="Open Sans"/>
                  <a:ea typeface="Open Sans"/>
                  <a:cs typeface="Open Sans"/>
                  <a:sym typeface="Open Sans"/>
                </a:rPr>
                <a:t> to </a:t>
              </a:r>
              <a:r>
                <a:rPr lang="en-US" sz="2200" i="1">
                  <a:solidFill>
                    <a:srgbClr val="434343"/>
                  </a:solidFill>
                  <a:latin typeface="Open Sans"/>
                  <a:ea typeface="Open Sans"/>
                  <a:cs typeface="Open Sans"/>
                  <a:sym typeface="Open Sans"/>
                </a:rPr>
                <a:t>Pipeline script from SCM</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grpSp>
      <p:grpSp>
        <p:nvGrpSpPr>
          <p:cNvPr id="939" name="Google Shape;939;g78ea6e5d42_0_438"/>
          <p:cNvGrpSpPr/>
          <p:nvPr/>
        </p:nvGrpSpPr>
        <p:grpSpPr>
          <a:xfrm>
            <a:off x="2334185" y="3920013"/>
            <a:ext cx="9287546" cy="861527"/>
            <a:chOff x="3314711" y="5707949"/>
            <a:chExt cx="11689800" cy="1489500"/>
          </a:xfrm>
        </p:grpSpPr>
        <p:sp>
          <p:nvSpPr>
            <p:cNvPr id="940" name="Google Shape;940;g78ea6e5d42_0_438"/>
            <p:cNvSpPr/>
            <p:nvPr/>
          </p:nvSpPr>
          <p:spPr>
            <a:xfrm>
              <a:off x="3314711" y="5707949"/>
              <a:ext cx="11689800" cy="1489500"/>
            </a:xfrm>
            <a:prstGeom prst="homePlate">
              <a:avLst>
                <a:gd name="adj" fmla="val 50000"/>
              </a:avLst>
            </a:prstGeom>
            <a:solidFill>
              <a:srgbClr val="9CC2E5"/>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rgbClr val="FFFFFF"/>
                </a:solidFill>
                <a:latin typeface="Open Sans"/>
                <a:ea typeface="Open Sans"/>
                <a:cs typeface="Open Sans"/>
                <a:sym typeface="Open Sans"/>
              </a:endParaRPr>
            </a:p>
          </p:txBody>
        </p:sp>
        <p:sp>
          <p:nvSpPr>
            <p:cNvPr id="941" name="Google Shape;941;g78ea6e5d42_0_438"/>
            <p:cNvSpPr txBox="1"/>
            <p:nvPr/>
          </p:nvSpPr>
          <p:spPr>
            <a:xfrm>
              <a:off x="3866792" y="6068204"/>
              <a:ext cx="10476000" cy="944400"/>
            </a:xfrm>
            <a:prstGeom prst="rect">
              <a:avLst/>
            </a:prstGeom>
            <a:solidFill>
              <a:srgbClr val="9CC2E5"/>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Select </a:t>
              </a:r>
              <a:r>
                <a:rPr lang="en-US" sz="2200" i="1">
                  <a:solidFill>
                    <a:srgbClr val="434343"/>
                  </a:solidFill>
                  <a:latin typeface="Open Sans"/>
                  <a:ea typeface="Open Sans"/>
                  <a:cs typeface="Open Sans"/>
                  <a:sym typeface="Open Sans"/>
                </a:rPr>
                <a:t>Git </a:t>
              </a:r>
              <a:r>
                <a:rPr lang="en-US" sz="2200">
                  <a:solidFill>
                    <a:srgbClr val="434343"/>
                  </a:solidFill>
                  <a:latin typeface="Open Sans"/>
                  <a:ea typeface="Open Sans"/>
                  <a:cs typeface="Open Sans"/>
                  <a:sym typeface="Open Sans"/>
                </a:rPr>
                <a:t>in SCM.</a:t>
              </a:r>
              <a:endParaRPr sz="2200">
                <a:solidFill>
                  <a:srgbClr val="434343"/>
                </a:solidFill>
                <a:latin typeface="Open Sans"/>
                <a:ea typeface="Open Sans"/>
                <a:cs typeface="Open Sans"/>
                <a:sym typeface="Open Sans"/>
              </a:endParaRPr>
            </a:p>
          </p:txBody>
        </p:sp>
      </p:grpSp>
      <p:grpSp>
        <p:nvGrpSpPr>
          <p:cNvPr id="942" name="Google Shape;942;g78ea6e5d42_0_438"/>
          <p:cNvGrpSpPr/>
          <p:nvPr/>
        </p:nvGrpSpPr>
        <p:grpSpPr>
          <a:xfrm>
            <a:off x="2339421" y="4900634"/>
            <a:ext cx="9328908" cy="915298"/>
            <a:chOff x="3233885" y="3482745"/>
            <a:chExt cx="11733000" cy="1489500"/>
          </a:xfrm>
        </p:grpSpPr>
        <p:sp>
          <p:nvSpPr>
            <p:cNvPr id="943" name="Google Shape;943;g78ea6e5d42_0_438"/>
            <p:cNvSpPr/>
            <p:nvPr/>
          </p:nvSpPr>
          <p:spPr>
            <a:xfrm>
              <a:off x="3233885" y="3482745"/>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rgbClr val="FFFFFF"/>
                </a:solidFill>
                <a:latin typeface="Open Sans"/>
                <a:ea typeface="Open Sans"/>
                <a:cs typeface="Open Sans"/>
                <a:sym typeface="Open Sans"/>
              </a:endParaRPr>
            </a:p>
          </p:txBody>
        </p:sp>
        <p:sp>
          <p:nvSpPr>
            <p:cNvPr id="944" name="Google Shape;944;g78ea6e5d42_0_438"/>
            <p:cNvSpPr txBox="1"/>
            <p:nvPr/>
          </p:nvSpPr>
          <p:spPr>
            <a:xfrm>
              <a:off x="3791775" y="3703909"/>
              <a:ext cx="10602600" cy="951300"/>
            </a:xfrm>
            <a:prstGeom prst="rect">
              <a:avLst/>
            </a:prstGeom>
            <a:solidFill>
              <a:srgbClr val="EBF2FA"/>
            </a:solid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a:solidFill>
                    <a:srgbClr val="434343"/>
                  </a:solidFill>
                  <a:latin typeface="Open Sans"/>
                  <a:ea typeface="Open Sans"/>
                  <a:cs typeface="Open Sans"/>
                  <a:sym typeface="Open Sans"/>
                </a:rPr>
                <a:t>Enter Repository URL.</a:t>
              </a:r>
              <a:endParaRPr sz="2200">
                <a:solidFill>
                  <a:srgbClr val="434343"/>
                </a:solidFill>
                <a:latin typeface="Open Sans"/>
                <a:ea typeface="Open Sans"/>
                <a:cs typeface="Open Sans"/>
                <a:sym typeface="Open Sans"/>
              </a:endParaRPr>
            </a:p>
          </p:txBody>
        </p:sp>
      </p:grpSp>
      <p:grpSp>
        <p:nvGrpSpPr>
          <p:cNvPr id="945" name="Google Shape;945;g78ea6e5d42_0_438"/>
          <p:cNvGrpSpPr/>
          <p:nvPr/>
        </p:nvGrpSpPr>
        <p:grpSpPr>
          <a:xfrm>
            <a:off x="2345800" y="5920256"/>
            <a:ext cx="9321447" cy="868825"/>
            <a:chOff x="3314711" y="4924133"/>
            <a:chExt cx="11689800" cy="1489500"/>
          </a:xfrm>
        </p:grpSpPr>
        <p:sp>
          <p:nvSpPr>
            <p:cNvPr id="946" name="Google Shape;946;g78ea6e5d42_0_438"/>
            <p:cNvSpPr/>
            <p:nvPr/>
          </p:nvSpPr>
          <p:spPr>
            <a:xfrm>
              <a:off x="3314711" y="4924133"/>
              <a:ext cx="11689800" cy="14895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1">
                <a:solidFill>
                  <a:srgbClr val="FFFFFF"/>
                </a:solidFill>
                <a:latin typeface="Open Sans"/>
                <a:ea typeface="Open Sans"/>
                <a:cs typeface="Open Sans"/>
                <a:sym typeface="Open Sans"/>
              </a:endParaRPr>
            </a:p>
          </p:txBody>
        </p:sp>
        <p:sp>
          <p:nvSpPr>
            <p:cNvPr id="947" name="Google Shape;947;g78ea6e5d42_0_438"/>
            <p:cNvSpPr txBox="1"/>
            <p:nvPr/>
          </p:nvSpPr>
          <p:spPr>
            <a:xfrm>
              <a:off x="3866804" y="5340717"/>
              <a:ext cx="10637100" cy="8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434343"/>
                  </a:solidFill>
                  <a:latin typeface="Open Sans"/>
                  <a:ea typeface="Open Sans"/>
                  <a:cs typeface="Open Sans"/>
                  <a:sym typeface="Open Sans"/>
                </a:rPr>
                <a:t>Save the Pipeline.</a:t>
              </a:r>
              <a:endParaRPr sz="2200">
                <a:solidFill>
                  <a:srgbClr val="434343"/>
                </a:solidFill>
                <a:latin typeface="Open Sans"/>
                <a:ea typeface="Open Sans"/>
                <a:cs typeface="Open Sans"/>
                <a:sym typeface="Open Sans"/>
              </a:endParaRPr>
            </a:p>
          </p:txBody>
        </p:sp>
      </p:grpSp>
      <p:pic>
        <p:nvPicPr>
          <p:cNvPr id="20" name="Google Shape;152;p8">
            <a:extLst>
              <a:ext uri="{FF2B5EF4-FFF2-40B4-BE49-F238E27FC236}">
                <a16:creationId xmlns:a16="http://schemas.microsoft.com/office/drawing/2014/main" id="{E28400A5-4CED-6048-932C-8499268D1FCB}"/>
              </a:ext>
            </a:extLst>
          </p:cNvPr>
          <p:cNvPicPr preferRelativeResize="0"/>
          <p:nvPr/>
        </p:nvPicPr>
        <p:blipFill rotWithShape="1">
          <a:blip r:embed="rId3">
            <a:alphaModFix/>
          </a:blip>
          <a:srcRect t="6807" b="6798"/>
          <a:stretch/>
        </p:blipFill>
        <p:spPr>
          <a:xfrm>
            <a:off x="3816900" y="917575"/>
            <a:ext cx="8698347"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6b2136e576_0_2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Running Pipeline from Jenkinsfile</a:t>
            </a:r>
            <a:endParaRPr/>
          </a:p>
        </p:txBody>
      </p:sp>
      <p:sp>
        <p:nvSpPr>
          <p:cNvPr id="954" name="Google Shape;954;g6b2136e576_0_263"/>
          <p:cNvSpPr txBox="1">
            <a:spLocks noGrp="1"/>
          </p:cNvSpPr>
          <p:nvPr>
            <p:ph type="body" idx="1"/>
          </p:nvPr>
        </p:nvSpPr>
        <p:spPr>
          <a:xfrm>
            <a:off x="1286315" y="1371432"/>
            <a:ext cx="13781100" cy="570600"/>
          </a:xfrm>
          <a:prstGeom prst="rect">
            <a:avLst/>
          </a:prstGeom>
          <a:noFill/>
          <a:ln>
            <a:noFill/>
          </a:ln>
        </p:spPr>
        <p:txBody>
          <a:bodyPr spcFirstLastPara="1" wrap="square" lIns="91425" tIns="0" rIns="91425" bIns="0" anchor="t" anchorCtr="0">
            <a:noAutofit/>
          </a:bodyPr>
          <a:lstStyle/>
          <a:p>
            <a:pPr marL="457200" lvl="0" indent="0" algn="ctr" rtl="0">
              <a:lnSpc>
                <a:spcPct val="115000"/>
              </a:lnSpc>
              <a:spcBef>
                <a:spcPts val="0"/>
              </a:spcBef>
              <a:spcAft>
                <a:spcPts val="0"/>
              </a:spcAft>
              <a:buNone/>
            </a:pPr>
            <a:r>
              <a:rPr lang="en-US">
                <a:solidFill>
                  <a:srgbClr val="434343"/>
                </a:solidFill>
              </a:rPr>
              <a:t>The screenshot below shows how to run a Pipeline from a Jenkinsfile:</a:t>
            </a:r>
            <a:endParaRPr>
              <a:solidFill>
                <a:srgbClr val="434343"/>
              </a:solidFill>
            </a:endParaRPr>
          </a:p>
        </p:txBody>
      </p:sp>
      <p:pic>
        <p:nvPicPr>
          <p:cNvPr id="955" name="Google Shape;955;g6b2136e576_0_263"/>
          <p:cNvPicPr preferRelativeResize="0"/>
          <p:nvPr/>
        </p:nvPicPr>
        <p:blipFill>
          <a:blip r:embed="rId3">
            <a:alphaModFix/>
          </a:blip>
          <a:stretch>
            <a:fillRect/>
          </a:stretch>
        </p:blipFill>
        <p:spPr>
          <a:xfrm>
            <a:off x="4185589" y="2290781"/>
            <a:ext cx="7884825" cy="5579199"/>
          </a:xfrm>
          <a:prstGeom prst="rect">
            <a:avLst/>
          </a:prstGeom>
          <a:noFill/>
          <a:ln>
            <a:noFill/>
          </a:ln>
        </p:spPr>
      </p:pic>
      <p:pic>
        <p:nvPicPr>
          <p:cNvPr id="6" name="Google Shape;152;p8">
            <a:extLst>
              <a:ext uri="{FF2B5EF4-FFF2-40B4-BE49-F238E27FC236}">
                <a16:creationId xmlns:a16="http://schemas.microsoft.com/office/drawing/2014/main" id="{A5D8C681-0F8D-D644-8E5B-6B44C30C5A78}"/>
              </a:ext>
            </a:extLst>
          </p:cNvPr>
          <p:cNvPicPr preferRelativeResize="0"/>
          <p:nvPr/>
        </p:nvPicPr>
        <p:blipFill rotWithShape="1">
          <a:blip r:embed="rId4">
            <a:alphaModFix/>
          </a:blip>
          <a:srcRect t="6807" b="6798"/>
          <a:stretch/>
        </p:blipFill>
        <p:spPr>
          <a:xfrm>
            <a:off x="3816900" y="917575"/>
            <a:ext cx="8698347"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6f94e8897d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Pipelines</a:t>
            </a:r>
            <a:endParaRPr/>
          </a:p>
        </p:txBody>
      </p:sp>
      <p:sp>
        <p:nvSpPr>
          <p:cNvPr id="451" name="Google Shape;451;g6f94e8897d_0_17"/>
          <p:cNvSpPr txBox="1">
            <a:spLocks noGrp="1"/>
          </p:cNvSpPr>
          <p:nvPr>
            <p:ph type="body" idx="1"/>
          </p:nvPr>
        </p:nvSpPr>
        <p:spPr>
          <a:xfrm>
            <a:off x="1239184" y="1351102"/>
            <a:ext cx="14186345" cy="3336000"/>
          </a:xfrm>
          <a:prstGeom prst="rect">
            <a:avLst/>
          </a:prstGeom>
          <a:noFill/>
          <a:ln>
            <a:noFill/>
          </a:ln>
        </p:spPr>
        <p:txBody>
          <a:bodyPr spcFirstLastPara="1" wrap="square" lIns="91425" tIns="0" rIns="91425" bIns="0" anchor="t" anchorCtr="0">
            <a:noAutofit/>
          </a:bodyPr>
          <a:lstStyle/>
          <a:p>
            <a:pPr marL="393700" lvl="0" indent="-342900" algn="l" rtl="0">
              <a:lnSpc>
                <a:spcPct val="115000"/>
              </a:lnSpc>
              <a:spcBef>
                <a:spcPts val="1000"/>
              </a:spcBef>
              <a:spcAft>
                <a:spcPts val="0"/>
              </a:spcAft>
              <a:buSzPts val="2800"/>
              <a:buFont typeface="Arial" panose="020B0604020202020204" pitchFamily="34" charset="0"/>
              <a:buChar char="•"/>
            </a:pPr>
            <a:r>
              <a:rPr lang="en-US" dirty="0"/>
              <a:t>Jenkins Pipeline is a suite of plugins which supports implementing and integrating continuous delivery Pipelines into Jenkins.</a:t>
            </a:r>
          </a:p>
          <a:p>
            <a:pPr marL="393700" lvl="0" indent="-342900" algn="l" rtl="0">
              <a:lnSpc>
                <a:spcPct val="115000"/>
              </a:lnSpc>
              <a:spcBef>
                <a:spcPts val="1000"/>
              </a:spcBef>
              <a:spcAft>
                <a:spcPts val="0"/>
              </a:spcAft>
              <a:buSzPts val="2800"/>
              <a:buFont typeface="Arial" panose="020B0604020202020204" pitchFamily="34" charset="0"/>
              <a:buChar char="•"/>
            </a:pPr>
            <a:endParaRPr sz="1500" dirty="0"/>
          </a:p>
          <a:p>
            <a:pPr marL="393700" lvl="0" indent="-342900" algn="l" rtl="0">
              <a:lnSpc>
                <a:spcPct val="115000"/>
              </a:lnSpc>
              <a:spcBef>
                <a:spcPts val="0"/>
              </a:spcBef>
              <a:spcAft>
                <a:spcPts val="0"/>
              </a:spcAft>
              <a:buSzPts val="2800"/>
              <a:buFont typeface="Arial" panose="020B0604020202020204" pitchFamily="34" charset="0"/>
              <a:buChar char="•"/>
            </a:pPr>
            <a:r>
              <a:rPr lang="en-US" dirty="0"/>
              <a:t>It is basically Jenkins jobs enabled by the Pipeline plugin.</a:t>
            </a:r>
            <a:endParaRPr dirty="0"/>
          </a:p>
          <a:p>
            <a:pPr marL="342900" lvl="0" indent="-342900" algn="l" rtl="0">
              <a:lnSpc>
                <a:spcPct val="115000"/>
              </a:lnSpc>
              <a:spcBef>
                <a:spcPts val="1000"/>
              </a:spcBef>
              <a:spcAft>
                <a:spcPts val="0"/>
              </a:spcAft>
              <a:buFont typeface="Arial" panose="020B0604020202020204" pitchFamily="34" charset="0"/>
              <a:buChar char="•"/>
            </a:pPr>
            <a:endParaRPr dirty="0"/>
          </a:p>
          <a:p>
            <a:pPr marL="342900" lvl="0" indent="-342900" algn="l" rtl="0">
              <a:lnSpc>
                <a:spcPct val="115000"/>
              </a:lnSpc>
              <a:spcBef>
                <a:spcPts val="1000"/>
              </a:spcBef>
              <a:spcAft>
                <a:spcPts val="0"/>
              </a:spcAft>
              <a:buFont typeface="Arial" panose="020B0604020202020204" pitchFamily="34" charset="0"/>
              <a:buChar char="•"/>
            </a:pPr>
            <a:endParaRPr dirty="0"/>
          </a:p>
          <a:p>
            <a:pPr marL="342900" lvl="0" indent="-342900" algn="l" rtl="0">
              <a:lnSpc>
                <a:spcPct val="115000"/>
              </a:lnSpc>
              <a:spcBef>
                <a:spcPts val="1000"/>
              </a:spcBef>
              <a:spcAft>
                <a:spcPts val="0"/>
              </a:spcAft>
              <a:buFont typeface="Arial" panose="020B0604020202020204" pitchFamily="34" charset="0"/>
              <a:buChar char="•"/>
            </a:pPr>
            <a:endParaRPr dirty="0"/>
          </a:p>
        </p:txBody>
      </p:sp>
      <p:sp>
        <p:nvSpPr>
          <p:cNvPr id="453" name="Google Shape;453;g6f94e8897d_0_17"/>
          <p:cNvSpPr txBox="1"/>
          <p:nvPr/>
        </p:nvSpPr>
        <p:spPr>
          <a:xfrm>
            <a:off x="1136325" y="3650950"/>
            <a:ext cx="14289204" cy="1351200"/>
          </a:xfrm>
          <a:prstGeom prst="rect">
            <a:avLst/>
          </a:prstGeom>
          <a:solidFill>
            <a:srgbClr val="F9DEC9"/>
          </a:solidFill>
          <a:ln w="9525" cap="flat" cmpd="sng">
            <a:solidFill>
              <a:srgbClr val="DD22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200" dirty="0">
                <a:solidFill>
                  <a:srgbClr val="3F3F3F"/>
                </a:solidFill>
                <a:latin typeface="Open Sans"/>
                <a:ea typeface="Open Sans"/>
                <a:cs typeface="Open Sans"/>
                <a:sym typeface="Open Sans"/>
              </a:rPr>
              <a:t>A </a:t>
            </a:r>
            <a:r>
              <a:rPr lang="en-US" sz="2200" b="1" dirty="0">
                <a:solidFill>
                  <a:srgbClr val="3F3F3F"/>
                </a:solidFill>
                <a:latin typeface="Open Sans"/>
                <a:ea typeface="Open Sans"/>
                <a:cs typeface="Open Sans"/>
                <a:sym typeface="Open Sans"/>
              </a:rPr>
              <a:t>Continuous Delivery (CD) Pipeline</a:t>
            </a:r>
            <a:r>
              <a:rPr lang="en-US" sz="2200" dirty="0">
                <a:solidFill>
                  <a:srgbClr val="3F3F3F"/>
                </a:solidFill>
                <a:latin typeface="Open Sans"/>
                <a:ea typeface="Open Sans"/>
                <a:cs typeface="Open Sans"/>
                <a:sym typeface="Open Sans"/>
              </a:rPr>
              <a:t> is an automated expression of your process for getting software from version control right through to your users and customers.</a:t>
            </a:r>
            <a:endParaRPr dirty="0"/>
          </a:p>
        </p:txBody>
      </p:sp>
      <p:pic>
        <p:nvPicPr>
          <p:cNvPr id="6" name="Google Shape;152;p8">
            <a:extLst>
              <a:ext uri="{FF2B5EF4-FFF2-40B4-BE49-F238E27FC236}">
                <a16:creationId xmlns:a16="http://schemas.microsoft.com/office/drawing/2014/main" id="{C3CFE04F-022A-464C-8A4B-EF1FD0879B2C}"/>
              </a:ext>
            </a:extLst>
          </p:cNvPr>
          <p:cNvPicPr preferRelativeResize="0"/>
          <p:nvPr/>
        </p:nvPicPr>
        <p:blipFill rotWithShape="1">
          <a:blip r:embed="rId3">
            <a:alphaModFix/>
          </a:blip>
          <a:srcRect t="6807" b="6798"/>
          <a:stretch/>
        </p:blipFill>
        <p:spPr>
          <a:xfrm>
            <a:off x="6780293" y="917575"/>
            <a:ext cx="2771560" cy="91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70c9dc62ad_0_52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 with Jenkinsfile</a:t>
            </a:r>
            <a:endParaRPr/>
          </a:p>
        </p:txBody>
      </p:sp>
      <p:grpSp>
        <p:nvGrpSpPr>
          <p:cNvPr id="962" name="Google Shape;962;g70c9dc62ad_0_524"/>
          <p:cNvGrpSpPr/>
          <p:nvPr/>
        </p:nvGrpSpPr>
        <p:grpSpPr>
          <a:xfrm>
            <a:off x="915948" y="1770893"/>
            <a:ext cx="15129544" cy="3451754"/>
            <a:chOff x="1627095" y="1624350"/>
            <a:chExt cx="13754131" cy="2396719"/>
          </a:xfrm>
        </p:grpSpPr>
        <p:sp>
          <p:nvSpPr>
            <p:cNvPr id="963" name="Google Shape;963;g70c9dc62ad_0_524"/>
            <p:cNvSpPr/>
            <p:nvPr/>
          </p:nvSpPr>
          <p:spPr>
            <a:xfrm>
              <a:off x="1627095" y="1727536"/>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70c9dc62ad_0_524"/>
            <p:cNvSpPr/>
            <p:nvPr/>
          </p:nvSpPr>
          <p:spPr>
            <a:xfrm>
              <a:off x="1627095" y="2364107"/>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70c9dc62ad_0_524"/>
            <p:cNvSpPr/>
            <p:nvPr/>
          </p:nvSpPr>
          <p:spPr>
            <a:xfrm>
              <a:off x="1627095" y="2947769"/>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70c9dc62ad_0_524"/>
            <p:cNvSpPr/>
            <p:nvPr/>
          </p:nvSpPr>
          <p:spPr>
            <a:xfrm>
              <a:off x="1627095" y="3531431"/>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67" name="Google Shape;967;g70c9dc62ad_0_524"/>
            <p:cNvCxnSpPr>
              <a:stCxn id="963" idx="4"/>
              <a:endCxn id="964" idx="0"/>
            </p:cNvCxnSpPr>
            <p:nvPr/>
          </p:nvCxnSpPr>
          <p:spPr>
            <a:xfrm>
              <a:off x="1816395" y="2071636"/>
              <a:ext cx="0" cy="292500"/>
            </a:xfrm>
            <a:prstGeom prst="straightConnector1">
              <a:avLst/>
            </a:prstGeom>
            <a:noFill/>
            <a:ln w="19050" cap="flat" cmpd="sng">
              <a:solidFill>
                <a:srgbClr val="5B5B5B"/>
              </a:solidFill>
              <a:prstDash val="dot"/>
              <a:round/>
              <a:headEnd type="none" w="sm" len="sm"/>
              <a:tailEnd type="none" w="sm" len="sm"/>
            </a:ln>
          </p:spPr>
        </p:cxnSp>
        <p:cxnSp>
          <p:nvCxnSpPr>
            <p:cNvPr id="968" name="Google Shape;968;g70c9dc62ad_0_524"/>
            <p:cNvCxnSpPr>
              <a:stCxn id="964" idx="4"/>
              <a:endCxn id="965" idx="0"/>
            </p:cNvCxnSpPr>
            <p:nvPr/>
          </p:nvCxnSpPr>
          <p:spPr>
            <a:xfrm>
              <a:off x="1816395" y="2708207"/>
              <a:ext cx="0" cy="239700"/>
            </a:xfrm>
            <a:prstGeom prst="straightConnector1">
              <a:avLst/>
            </a:prstGeom>
            <a:noFill/>
            <a:ln w="19050" cap="flat" cmpd="sng">
              <a:solidFill>
                <a:srgbClr val="5B5B5B"/>
              </a:solidFill>
              <a:prstDash val="dot"/>
              <a:round/>
              <a:headEnd type="none" w="sm" len="sm"/>
              <a:tailEnd type="none" w="sm" len="sm"/>
            </a:ln>
          </p:spPr>
        </p:cxnSp>
        <p:cxnSp>
          <p:nvCxnSpPr>
            <p:cNvPr id="969" name="Google Shape;969;g70c9dc62ad_0_524"/>
            <p:cNvCxnSpPr>
              <a:stCxn id="965" idx="4"/>
              <a:endCxn id="966" idx="0"/>
            </p:cNvCxnSpPr>
            <p:nvPr/>
          </p:nvCxnSpPr>
          <p:spPr>
            <a:xfrm>
              <a:off x="1816395" y="3291869"/>
              <a:ext cx="0" cy="239700"/>
            </a:xfrm>
            <a:prstGeom prst="straightConnector1">
              <a:avLst/>
            </a:prstGeom>
            <a:noFill/>
            <a:ln w="19050" cap="flat" cmpd="sng">
              <a:solidFill>
                <a:srgbClr val="5B5B5B"/>
              </a:solidFill>
              <a:prstDash val="dot"/>
              <a:round/>
              <a:headEnd type="none" w="sm" len="sm"/>
              <a:tailEnd type="none" w="sm" len="sm"/>
            </a:ln>
          </p:spPr>
        </p:cxnSp>
        <p:sp>
          <p:nvSpPr>
            <p:cNvPr id="970" name="Google Shape;970;g70c9dc62ad_0_524"/>
            <p:cNvSpPr/>
            <p:nvPr/>
          </p:nvSpPr>
          <p:spPr>
            <a:xfrm>
              <a:off x="2259826" y="1624350"/>
              <a:ext cx="13121400"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The Build stage of the Pipeline will be where source code is assembled, compiled, or packaged. </a:t>
              </a:r>
              <a:endParaRPr sz="2200">
                <a:solidFill>
                  <a:srgbClr val="3F3F3F"/>
                </a:solidFill>
                <a:latin typeface="Open Sans"/>
                <a:ea typeface="Open Sans"/>
                <a:cs typeface="Open Sans"/>
                <a:sym typeface="Open Sans"/>
              </a:endParaRPr>
            </a:p>
          </p:txBody>
        </p:sp>
        <p:sp>
          <p:nvSpPr>
            <p:cNvPr id="971" name="Google Shape;971;g70c9dc62ad_0_524"/>
            <p:cNvSpPr/>
            <p:nvPr/>
          </p:nvSpPr>
          <p:spPr>
            <a:xfrm>
              <a:off x="2287470" y="2298751"/>
              <a:ext cx="1142364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dirty="0">
                  <a:solidFill>
                    <a:srgbClr val="3F3F3F"/>
                  </a:solidFill>
                  <a:latin typeface="Open Sans"/>
                  <a:ea typeface="Open Sans"/>
                  <a:cs typeface="Open Sans"/>
                  <a:sym typeface="Open Sans"/>
                </a:rPr>
                <a:t>The </a:t>
              </a:r>
              <a:r>
                <a:rPr lang="en-US" sz="2200" dirty="0" err="1">
                  <a:solidFill>
                    <a:srgbClr val="3F3F3F"/>
                  </a:solidFill>
                  <a:latin typeface="Open Sans"/>
                  <a:ea typeface="Open Sans"/>
                  <a:cs typeface="Open Sans"/>
                  <a:sym typeface="Open Sans"/>
                </a:rPr>
                <a:t>Jenkinsfile</a:t>
              </a:r>
              <a:r>
                <a:rPr lang="en-US" sz="2200" dirty="0">
                  <a:solidFill>
                    <a:srgbClr val="3F3F3F"/>
                  </a:solidFill>
                  <a:latin typeface="Open Sans"/>
                  <a:ea typeface="Open Sans"/>
                  <a:cs typeface="Open Sans"/>
                  <a:sym typeface="Open Sans"/>
                </a:rPr>
                <a:t> is not a replacement for an existing build tool such as GNU/Make, Maven, Gradle, etc.</a:t>
              </a:r>
              <a:endParaRPr sz="2200" dirty="0">
                <a:solidFill>
                  <a:srgbClr val="3F3F3F"/>
                </a:solidFill>
                <a:latin typeface="Open Sans"/>
                <a:ea typeface="Open Sans"/>
                <a:cs typeface="Open Sans"/>
                <a:sym typeface="Open Sans"/>
              </a:endParaRPr>
            </a:p>
          </p:txBody>
        </p:sp>
        <p:sp>
          <p:nvSpPr>
            <p:cNvPr id="972" name="Google Shape;972;g70c9dc62ad_0_524"/>
            <p:cNvSpPr/>
            <p:nvPr/>
          </p:nvSpPr>
          <p:spPr>
            <a:xfrm>
              <a:off x="2285474" y="2900300"/>
              <a:ext cx="12503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It can be considered a glue layer to bind the multiple phases of a project’s development lifecycle like build, test, and deploy together.</a:t>
              </a:r>
              <a:endParaRPr sz="2200">
                <a:solidFill>
                  <a:srgbClr val="3F3F3F"/>
                </a:solidFill>
                <a:latin typeface="Open Sans"/>
                <a:ea typeface="Open Sans"/>
                <a:cs typeface="Open Sans"/>
                <a:sym typeface="Open Sans"/>
              </a:endParaRPr>
            </a:p>
          </p:txBody>
        </p:sp>
        <p:sp>
          <p:nvSpPr>
            <p:cNvPr id="973" name="Google Shape;973;g70c9dc62ad_0_524"/>
            <p:cNvSpPr/>
            <p:nvPr/>
          </p:nvSpPr>
          <p:spPr>
            <a:xfrm>
              <a:off x="2285506" y="3590269"/>
              <a:ext cx="12672300"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Jenkins has plugins for invoking practically any build tool.</a:t>
              </a:r>
              <a:endParaRPr sz="2200">
                <a:solidFill>
                  <a:srgbClr val="434343"/>
                </a:solidFill>
                <a:latin typeface="Open Sans"/>
                <a:ea typeface="Open Sans"/>
                <a:cs typeface="Open Sans"/>
                <a:sym typeface="Open Sans"/>
              </a:endParaRPr>
            </a:p>
          </p:txBody>
        </p:sp>
      </p:grpSp>
      <p:pic>
        <p:nvPicPr>
          <p:cNvPr id="16" name="Google Shape;152;p8">
            <a:extLst>
              <a:ext uri="{FF2B5EF4-FFF2-40B4-BE49-F238E27FC236}">
                <a16:creationId xmlns:a16="http://schemas.microsoft.com/office/drawing/2014/main" id="{D3263422-BED6-0B47-B1E1-60751E260C59}"/>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70c9dc62ad_0_5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Test with Jenkinsfile</a:t>
            </a:r>
            <a:endParaRPr/>
          </a:p>
        </p:txBody>
      </p:sp>
      <p:sp>
        <p:nvSpPr>
          <p:cNvPr id="980" name="Google Shape;980;g70c9dc62ad_0_530"/>
          <p:cNvSpPr txBox="1">
            <a:spLocks noGrp="1"/>
          </p:cNvSpPr>
          <p:nvPr>
            <p:ph type="body" idx="1"/>
          </p:nvPr>
        </p:nvSpPr>
        <p:spPr>
          <a:xfrm>
            <a:off x="1042185" y="1317625"/>
            <a:ext cx="14971538" cy="3427500"/>
          </a:xfrm>
          <a:prstGeom prst="rect">
            <a:avLst/>
          </a:prstGeom>
          <a:noFill/>
          <a:ln>
            <a:noFill/>
          </a:ln>
        </p:spPr>
        <p:txBody>
          <a:bodyPr spcFirstLastPara="1" wrap="square" lIns="91425" tIns="0" rIns="91425" bIns="0" anchor="t" anchorCtr="0">
            <a:noAutofit/>
          </a:bodyPr>
          <a:lstStyle/>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Running automated tests is a crucial component of any successful continuous delivery process.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Jenkins has a number of test recording, reporting, and visualization facilities provided by a number of plugins.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example below uses the JUnit step, provided by the JUnit plugin. If tests fail, the Pipeline is marked</a:t>
            </a:r>
            <a:r>
              <a:rPr lang="en-US" b="1" dirty="0">
                <a:solidFill>
                  <a:srgbClr val="434343"/>
                </a:solidFill>
              </a:rPr>
              <a:t> </a:t>
            </a:r>
            <a:r>
              <a:rPr lang="en-US" b="1" i="1" dirty="0">
                <a:solidFill>
                  <a:srgbClr val="434343"/>
                </a:solidFill>
              </a:rPr>
              <a:t>unstable</a:t>
            </a:r>
            <a:r>
              <a:rPr lang="en-US" dirty="0">
                <a:solidFill>
                  <a:srgbClr val="434343"/>
                </a:solidFill>
              </a:rPr>
              <a:t>.</a:t>
            </a:r>
            <a:endParaRPr dirty="0">
              <a:solidFill>
                <a:srgbClr val="434343"/>
              </a:solidFill>
            </a:endParaRPr>
          </a:p>
        </p:txBody>
      </p:sp>
      <p:sp>
        <p:nvSpPr>
          <p:cNvPr id="981" name="Google Shape;981;g70c9dc62ad_0_530"/>
          <p:cNvSpPr txBox="1"/>
          <p:nvPr/>
        </p:nvSpPr>
        <p:spPr>
          <a:xfrm>
            <a:off x="4230555" y="3301359"/>
            <a:ext cx="7894200" cy="4807800"/>
          </a:xfrm>
          <a:prstGeom prst="rect">
            <a:avLst/>
          </a:prstGeom>
          <a:solidFill>
            <a:srgbClr val="FFE8DA"/>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chemeClr val="dk1"/>
                </a:solidFill>
                <a:latin typeface="Open Sans"/>
                <a:ea typeface="Open Sans"/>
                <a:cs typeface="Open Sans"/>
                <a:sym typeface="Open Sans"/>
              </a:rPr>
              <a:t>Jenkinsfile</a:t>
            </a:r>
            <a:r>
              <a:rPr lang="en-US" sz="1800" dirty="0">
                <a:solidFill>
                  <a:schemeClr val="dk1"/>
                </a:solidFill>
                <a:latin typeface="Open Sans"/>
                <a:ea typeface="Open Sans"/>
                <a:cs typeface="Open Sans"/>
                <a:sym typeface="Open Sans"/>
              </a:rPr>
              <a:t> (Declarative Pipeline)</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pipeline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agent any</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Test</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steps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a:solidFill>
                  <a:srgbClr val="777777"/>
                </a:solidFill>
                <a:latin typeface="Open Sans"/>
                <a:ea typeface="Open Sans"/>
                <a:cs typeface="Open Sans"/>
                <a:sym typeface="Open Sans"/>
              </a:rPr>
              <a:t>/* `make check` returns non-zero on test failures,</a:t>
            </a:r>
            <a:endParaRPr sz="1800" dirty="0">
              <a:solidFill>
                <a:srgbClr val="77777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777777"/>
                </a:solidFill>
                <a:latin typeface="Open Sans"/>
                <a:ea typeface="Open Sans"/>
                <a:cs typeface="Open Sans"/>
                <a:sym typeface="Open Sans"/>
              </a:rPr>
              <a:t>                * using `true` to allow the Pipeline to continue nonetheless</a:t>
            </a:r>
            <a:endParaRPr sz="1800" dirty="0">
              <a:solidFill>
                <a:srgbClr val="777777"/>
              </a:solidFill>
              <a:latin typeface="Open Sans"/>
              <a:ea typeface="Open Sans"/>
              <a:cs typeface="Open Sans"/>
              <a:sym typeface="Open Sans"/>
            </a:endParaRPr>
          </a:p>
          <a:p>
            <a:pPr marL="0" lvl="0" indent="0" algn="l" rtl="0">
              <a:spcBef>
                <a:spcPts val="0"/>
              </a:spcBef>
              <a:spcAft>
                <a:spcPts val="0"/>
              </a:spcAft>
              <a:buNone/>
            </a:pPr>
            <a:r>
              <a:rPr lang="en-US" sz="1800" dirty="0">
                <a:solidFill>
                  <a:srgbClr val="777777"/>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err="1">
                <a:solidFill>
                  <a:schemeClr val="dk1"/>
                </a:solidFill>
                <a:latin typeface="Open Sans"/>
                <a:ea typeface="Open Sans"/>
                <a:cs typeface="Open Sans"/>
                <a:sym typeface="Open Sans"/>
              </a:rPr>
              <a:t>sh</a:t>
            </a:r>
            <a:r>
              <a:rPr lang="en-US" sz="1800" dirty="0">
                <a:solidFill>
                  <a:schemeClr val="dk1"/>
                </a:solidFill>
                <a:latin typeface="Open Sans"/>
                <a:ea typeface="Open Sans"/>
                <a:cs typeface="Open Sans"/>
                <a:sym typeface="Open Sans"/>
              </a:rPr>
              <a:t> </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make check || true</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err="1">
                <a:solidFill>
                  <a:schemeClr val="dk1"/>
                </a:solidFill>
                <a:latin typeface="Open Sans"/>
                <a:ea typeface="Open Sans"/>
                <a:cs typeface="Open Sans"/>
                <a:sym typeface="Open Sans"/>
              </a:rPr>
              <a:t>junit</a:t>
            </a:r>
            <a:r>
              <a:rPr lang="en-US" sz="1800" dirty="0">
                <a:solidFill>
                  <a:schemeClr val="dk1"/>
                </a:solidFill>
                <a:latin typeface="Open Sans"/>
                <a:ea typeface="Open Sans"/>
                <a:cs typeface="Open Sans"/>
                <a:sym typeface="Open Sans"/>
              </a:rPr>
              <a:t> </a:t>
            </a:r>
            <a:r>
              <a:rPr lang="en-US" sz="1800" dirty="0">
                <a:solidFill>
                  <a:srgbClr val="771100"/>
                </a:solidFill>
                <a:latin typeface="Open Sans"/>
                <a:ea typeface="Open Sans"/>
                <a:cs typeface="Open Sans"/>
                <a:sym typeface="Open Sans"/>
              </a:rPr>
              <a:t>'</a:t>
            </a:r>
            <a:r>
              <a:rPr lang="en-US" sz="1800" dirty="0">
                <a:solidFill>
                  <a:srgbClr val="DD2200"/>
                </a:solidFill>
                <a:latin typeface="Open Sans"/>
                <a:ea typeface="Open Sans"/>
                <a:cs typeface="Open Sans"/>
                <a:sym typeface="Open Sans"/>
              </a:rPr>
              <a:t>**/target/*.xml</a:t>
            </a:r>
            <a:r>
              <a:rPr lang="en-US" sz="1800" dirty="0">
                <a:solidFill>
                  <a:srgbClr val="771100"/>
                </a:solidFill>
                <a:latin typeface="Open Sans"/>
                <a:ea typeface="Open Sans"/>
                <a:cs typeface="Open Sans"/>
                <a:sym typeface="Open Sans"/>
              </a:rPr>
              <a:t>'</a:t>
            </a: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a:t>
            </a:r>
            <a:endParaRPr sz="1800" dirty="0">
              <a:solidFill>
                <a:schemeClr val="dk1"/>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C6D1C951-A752-A944-BE6D-7DC10DF0296B}"/>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70c9dc62ad_0_53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Deploy with Jenkinsfile</a:t>
            </a:r>
            <a:endParaRPr/>
          </a:p>
        </p:txBody>
      </p:sp>
      <p:sp>
        <p:nvSpPr>
          <p:cNvPr id="988" name="Google Shape;988;g70c9dc62ad_0_537"/>
          <p:cNvSpPr txBox="1">
            <a:spLocks noGrp="1"/>
          </p:cNvSpPr>
          <p:nvPr>
            <p:ph type="body" idx="1"/>
          </p:nvPr>
        </p:nvSpPr>
        <p:spPr>
          <a:xfrm>
            <a:off x="1112524" y="1317625"/>
            <a:ext cx="14783967" cy="3427500"/>
          </a:xfrm>
          <a:prstGeom prst="rect">
            <a:avLst/>
          </a:prstGeom>
          <a:noFill/>
          <a:ln>
            <a:noFill/>
          </a:ln>
        </p:spPr>
        <p:txBody>
          <a:bodyPr spcFirstLastPara="1" wrap="square" lIns="91425" tIns="0" rIns="91425" bIns="0" anchor="t" anchorCtr="0">
            <a:noAutofit/>
          </a:bodyPr>
          <a:lstStyle/>
          <a:p>
            <a:pPr marL="393700" lvl="0" indent="-342900" algn="l" rtl="0">
              <a:lnSpc>
                <a:spcPct val="115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Deployment can be anything from publishing built artifacts to an Artifactory server, to pushing code to a production system.</a:t>
            </a:r>
          </a:p>
          <a:p>
            <a:pPr marL="393700" lvl="0" indent="-342900" algn="l" rtl="0">
              <a:lnSpc>
                <a:spcPct val="115000"/>
              </a:lnSpc>
              <a:spcBef>
                <a:spcPts val="0"/>
              </a:spcBef>
              <a:spcAft>
                <a:spcPts val="0"/>
              </a:spcAft>
              <a:buClr>
                <a:srgbClr val="434343"/>
              </a:buClr>
              <a:buSzPts val="2800"/>
              <a:buFont typeface="Arial" panose="020B0604020202020204" pitchFamily="34" charset="0"/>
              <a:buChar char="•"/>
            </a:pPr>
            <a:endParaRPr sz="1000" dirty="0">
              <a:solidFill>
                <a:srgbClr val="434343"/>
              </a:solidFill>
            </a:endParaRPr>
          </a:p>
          <a:p>
            <a:pPr marL="393700" lvl="0" indent="-342900" algn="l" rtl="0">
              <a:lnSpc>
                <a:spcPct val="115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example below shows a Deploy Pipeline. At this stage of the example Pipeline, both the </a:t>
            </a:r>
            <a:r>
              <a:rPr lang="en-US" i="1" dirty="0">
                <a:solidFill>
                  <a:srgbClr val="434343"/>
                </a:solidFill>
              </a:rPr>
              <a:t>Build </a:t>
            </a:r>
            <a:r>
              <a:rPr lang="en-US" dirty="0">
                <a:solidFill>
                  <a:srgbClr val="434343"/>
                </a:solidFill>
              </a:rPr>
              <a:t>and </a:t>
            </a:r>
            <a:r>
              <a:rPr lang="en-US" i="1" dirty="0">
                <a:solidFill>
                  <a:srgbClr val="434343"/>
                </a:solidFill>
              </a:rPr>
              <a:t>Test </a:t>
            </a:r>
            <a:r>
              <a:rPr lang="en-US" dirty="0">
                <a:solidFill>
                  <a:srgbClr val="434343"/>
                </a:solidFill>
              </a:rPr>
              <a:t>stages have been successfully executed. </a:t>
            </a:r>
            <a:endParaRPr dirty="0">
              <a:solidFill>
                <a:srgbClr val="434343"/>
              </a:solidFill>
            </a:endParaRPr>
          </a:p>
          <a:p>
            <a:pPr marL="342900" lvl="0" indent="-342900" algn="l" rtl="0">
              <a:lnSpc>
                <a:spcPct val="115000"/>
              </a:lnSpc>
              <a:spcBef>
                <a:spcPts val="0"/>
              </a:spcBef>
              <a:spcAft>
                <a:spcPts val="0"/>
              </a:spcAft>
              <a:buFont typeface="Arial" panose="020B0604020202020204" pitchFamily="34" charset="0"/>
              <a:buChar char="•"/>
            </a:pPr>
            <a:endParaRPr dirty="0">
              <a:solidFill>
                <a:srgbClr val="434343"/>
              </a:solidFill>
            </a:endParaRPr>
          </a:p>
        </p:txBody>
      </p:sp>
      <p:sp>
        <p:nvSpPr>
          <p:cNvPr id="989" name="Google Shape;989;g70c9dc62ad_0_537"/>
          <p:cNvSpPr txBox="1"/>
          <p:nvPr/>
        </p:nvSpPr>
        <p:spPr>
          <a:xfrm>
            <a:off x="4183663" y="3442035"/>
            <a:ext cx="7894200" cy="4807800"/>
          </a:xfrm>
          <a:prstGeom prst="rect">
            <a:avLst/>
          </a:prstGeom>
          <a:solidFill>
            <a:srgbClr val="FFE8DA"/>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chemeClr val="dk1"/>
                </a:solidFill>
                <a:latin typeface="Open Sans"/>
                <a:ea typeface="Open Sans"/>
                <a:cs typeface="Open Sans"/>
                <a:sym typeface="Open Sans"/>
              </a:rPr>
              <a:t>Jenkinsfile</a:t>
            </a:r>
            <a:r>
              <a:rPr lang="en-US" sz="1800" dirty="0">
                <a:solidFill>
                  <a:schemeClr val="dk1"/>
                </a:solidFill>
                <a:latin typeface="Open Sans"/>
                <a:ea typeface="Open Sans"/>
                <a:cs typeface="Open Sans"/>
                <a:sym typeface="Open Sans"/>
              </a:rPr>
              <a:t> (Declarative Pipeline)</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pipeline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agent any</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stage('Deploy')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when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expression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err="1">
                <a:solidFill>
                  <a:schemeClr val="dk1"/>
                </a:solidFill>
                <a:latin typeface="Open Sans"/>
                <a:ea typeface="Open Sans"/>
                <a:cs typeface="Open Sans"/>
                <a:sym typeface="Open Sans"/>
              </a:rPr>
              <a:t>currentBuild.result</a:t>
            </a:r>
            <a:r>
              <a:rPr lang="en-US" sz="1800" dirty="0">
                <a:solidFill>
                  <a:schemeClr val="dk1"/>
                </a:solidFill>
                <a:latin typeface="Open Sans"/>
                <a:ea typeface="Open Sans"/>
                <a:cs typeface="Open Sans"/>
                <a:sym typeface="Open Sans"/>
              </a:rPr>
              <a:t> == null || </a:t>
            </a:r>
            <a:r>
              <a:rPr lang="en-US" sz="1800" dirty="0" err="1">
                <a:solidFill>
                  <a:schemeClr val="dk1"/>
                </a:solidFill>
                <a:latin typeface="Open Sans"/>
                <a:ea typeface="Open Sans"/>
                <a:cs typeface="Open Sans"/>
                <a:sym typeface="Open Sans"/>
              </a:rPr>
              <a:t>currentBuild.result</a:t>
            </a:r>
            <a:r>
              <a:rPr lang="en-US" sz="1800" dirty="0">
                <a:solidFill>
                  <a:schemeClr val="dk1"/>
                </a:solidFill>
                <a:latin typeface="Open Sans"/>
                <a:ea typeface="Open Sans"/>
                <a:cs typeface="Open Sans"/>
                <a:sym typeface="Open Sans"/>
              </a:rPr>
              <a:t> == 'SUCCESS'</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steps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r>
              <a:rPr lang="en-US" sz="1800" dirty="0" err="1">
                <a:solidFill>
                  <a:schemeClr val="dk1"/>
                </a:solidFill>
                <a:latin typeface="Open Sans"/>
                <a:ea typeface="Open Sans"/>
                <a:cs typeface="Open Sans"/>
                <a:sym typeface="Open Sans"/>
              </a:rPr>
              <a:t>sh</a:t>
            </a:r>
            <a:r>
              <a:rPr lang="en-US" sz="1800" dirty="0">
                <a:solidFill>
                  <a:schemeClr val="dk1"/>
                </a:solidFill>
                <a:latin typeface="Open Sans"/>
                <a:ea typeface="Open Sans"/>
                <a:cs typeface="Open Sans"/>
                <a:sym typeface="Open Sans"/>
              </a:rPr>
              <a:t> 'make publish'</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	}</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800" dirty="0">
                <a:solidFill>
                  <a:schemeClr val="dk1"/>
                </a:solidFill>
                <a:latin typeface="Open Sans"/>
                <a:ea typeface="Open Sans"/>
                <a:cs typeface="Open Sans"/>
                <a:sym typeface="Open Sans"/>
              </a:rPr>
              <a:t>}</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C7B3FA78-1C5F-A542-B08B-471C45C1045A}"/>
              </a:ext>
            </a:extLst>
          </p:cNvPr>
          <p:cNvPicPr preferRelativeResize="0"/>
          <p:nvPr/>
        </p:nvPicPr>
        <p:blipFill rotWithShape="1">
          <a:blip r:embed="rId3">
            <a:alphaModFix/>
          </a:blip>
          <a:srcRect t="6807" b="6798"/>
          <a:stretch/>
        </p:blipFill>
        <p:spPr>
          <a:xfrm>
            <a:off x="5195530" y="917575"/>
            <a:ext cx="5941087"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6b2136e576_0_271"/>
          <p:cNvSpPr txBox="1">
            <a:spLocks noGrp="1"/>
          </p:cNvSpPr>
          <p:nvPr>
            <p:ph type="title"/>
          </p:nvPr>
        </p:nvSpPr>
        <p:spPr>
          <a:xfrm>
            <a:off x="653774" y="1253035"/>
            <a:ext cx="10666200" cy="6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Jenkinsfile</a:t>
            </a:r>
            <a:endParaRPr>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96" name="Google Shape;996;g6b2136e576_0_271"/>
          <p:cNvSpPr txBox="1">
            <a:spLocks noGrp="1"/>
          </p:cNvSpPr>
          <p:nvPr>
            <p:ph type="body" idx="1"/>
          </p:nvPr>
        </p:nvSpPr>
        <p:spPr>
          <a:xfrm>
            <a:off x="653774" y="2113157"/>
            <a:ext cx="13624934" cy="55275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400" b="1" dirty="0"/>
              <a:t>Problem Statement:</a:t>
            </a:r>
            <a:r>
              <a:rPr lang="en-US" sz="2400" dirty="0"/>
              <a:t> You are given a Java project. Create a </a:t>
            </a:r>
            <a:r>
              <a:rPr lang="en-US" sz="2400" dirty="0" err="1"/>
              <a:t>Jenkinsfile</a:t>
            </a:r>
            <a:r>
              <a:rPr lang="en-US" sz="2400" dirty="0"/>
              <a:t> to build a CI Pipeline.</a:t>
            </a:r>
            <a:endParaRPr sz="2400" dirty="0"/>
          </a:p>
          <a:p>
            <a:pPr marL="0" lvl="0" indent="0" algn="l" rtl="0">
              <a:spcBef>
                <a:spcPts val="1000"/>
              </a:spcBef>
              <a:spcAft>
                <a:spcPts val="0"/>
              </a:spcAft>
              <a:buNone/>
            </a:pPr>
            <a:endParaRPr sz="2400" dirty="0"/>
          </a:p>
          <a:p>
            <a:pPr marL="0" lvl="0" indent="0" algn="l" rtl="0">
              <a:lnSpc>
                <a:spcPct val="150000"/>
              </a:lnSpc>
              <a:spcBef>
                <a:spcPts val="1000"/>
              </a:spcBef>
              <a:spcAft>
                <a:spcPts val="0"/>
              </a:spcAft>
              <a:buNone/>
            </a:pPr>
            <a:r>
              <a:rPr lang="en-US" sz="2400" b="1" dirty="0"/>
              <a:t>Steps to perform:</a:t>
            </a:r>
            <a:endParaRPr sz="2400" b="1" dirty="0"/>
          </a:p>
          <a:p>
            <a:pPr marL="457200" lvl="0" indent="-368300" algn="l" rtl="0">
              <a:lnSpc>
                <a:spcPct val="150000"/>
              </a:lnSpc>
              <a:spcBef>
                <a:spcPts val="1000"/>
              </a:spcBef>
              <a:spcAft>
                <a:spcPts val="0"/>
              </a:spcAft>
              <a:buClr>
                <a:srgbClr val="434343"/>
              </a:buClr>
              <a:buSzPts val="2200"/>
              <a:buFont typeface="Open Sans"/>
              <a:buAutoNum type="arabicPeriod"/>
            </a:pPr>
            <a:r>
              <a:rPr lang="en-US" sz="2400" dirty="0"/>
              <a:t> Create a Maven project</a:t>
            </a:r>
            <a:endParaRPr sz="2400" dirty="0"/>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t> Create a </a:t>
            </a:r>
            <a:r>
              <a:rPr lang="en-US" sz="2400" dirty="0" err="1"/>
              <a:t>Jenkinsfile</a:t>
            </a:r>
            <a:r>
              <a:rPr lang="en-US" sz="2400" dirty="0"/>
              <a:t> with stages for checkout, compile, and test</a:t>
            </a:r>
            <a:endParaRPr sz="2400" dirty="0"/>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t> Push the code and </a:t>
            </a:r>
            <a:r>
              <a:rPr lang="en-US" sz="2400" dirty="0" err="1"/>
              <a:t>Jenkinsfile</a:t>
            </a:r>
            <a:r>
              <a:rPr lang="en-US" sz="2400" dirty="0"/>
              <a:t> to GitHub</a:t>
            </a:r>
            <a:endParaRPr sz="2400" dirty="0"/>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t> Define a Pipeline to build the project</a:t>
            </a:r>
            <a:endParaRPr sz="2400" dirty="0"/>
          </a:p>
          <a:p>
            <a:pPr marL="0" lvl="0" indent="0" algn="l" rtl="0">
              <a:spcBef>
                <a:spcPts val="1000"/>
              </a:spcBef>
              <a:spcAft>
                <a:spcPts val="0"/>
              </a:spcAft>
              <a:buClr>
                <a:schemeClr val="dk1"/>
              </a:buClr>
              <a:buSzPts val="1100"/>
              <a:buFont typeface="Arial"/>
              <a:buNone/>
            </a:pPr>
            <a:endParaRPr sz="2400" dirty="0"/>
          </a:p>
          <a:p>
            <a:pPr marL="0" lvl="0" indent="0" algn="l" rtl="0">
              <a:spcBef>
                <a:spcPts val="1000"/>
              </a:spcBef>
              <a:spcAft>
                <a:spcPts val="0"/>
              </a:spcAft>
              <a:buNone/>
            </a:pPr>
            <a:endParaRPr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6b2136e576_0_283"/>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Snippet Generator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70c9dc62ad_0_3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Snippet Generator</a:t>
            </a:r>
            <a:endParaRPr/>
          </a:p>
        </p:txBody>
      </p:sp>
      <p:sp>
        <p:nvSpPr>
          <p:cNvPr id="1009" name="Google Shape;1009;g70c9dc62ad_0_345"/>
          <p:cNvSpPr txBox="1">
            <a:spLocks noGrp="1"/>
          </p:cNvSpPr>
          <p:nvPr>
            <p:ph type="body" idx="1"/>
          </p:nvPr>
        </p:nvSpPr>
        <p:spPr>
          <a:xfrm>
            <a:off x="1079499" y="1328325"/>
            <a:ext cx="14348069" cy="3427500"/>
          </a:xfrm>
          <a:prstGeom prst="rect">
            <a:avLst/>
          </a:prstGeom>
          <a:noFill/>
          <a:ln>
            <a:noFill/>
          </a:ln>
        </p:spPr>
        <p:txBody>
          <a:bodyPr spcFirstLastPara="1" wrap="square" lIns="91425" tIns="0" rIns="91425" bIns="0" anchor="t" anchorCtr="0">
            <a:noAutofit/>
          </a:bodyPr>
          <a:lstStyle/>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a:t>
            </a:r>
            <a:r>
              <a:rPr lang="en-US" i="1" dirty="0">
                <a:solidFill>
                  <a:srgbClr val="434343"/>
                </a:solidFill>
              </a:rPr>
              <a:t>Snippet Generator </a:t>
            </a:r>
            <a:r>
              <a:rPr lang="en-US" dirty="0">
                <a:solidFill>
                  <a:srgbClr val="434343"/>
                </a:solidFill>
              </a:rPr>
              <a:t>helps create Pipeline script by auto-generating steps.</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Snippet Generator is dynamically populated with a list of the steps available to the Jenkins instance.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 It is useful for:</a:t>
            </a: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12573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p:txBody>
      </p:sp>
      <p:sp>
        <p:nvSpPr>
          <p:cNvPr id="1010" name="Google Shape;1010;g70c9dc62ad_0_345"/>
          <p:cNvSpPr/>
          <p:nvPr/>
        </p:nvSpPr>
        <p:spPr>
          <a:xfrm>
            <a:off x="3231117" y="3710830"/>
            <a:ext cx="3901500" cy="39015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11" name="Google Shape;1011;g70c9dc62ad_0_345"/>
          <p:cNvSpPr/>
          <p:nvPr/>
        </p:nvSpPr>
        <p:spPr>
          <a:xfrm>
            <a:off x="6753250" y="3710830"/>
            <a:ext cx="3901500" cy="39015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12" name="Google Shape;1012;g70c9dc62ad_0_345"/>
          <p:cNvSpPr/>
          <p:nvPr/>
        </p:nvSpPr>
        <p:spPr>
          <a:xfrm>
            <a:off x="10275384" y="3710830"/>
            <a:ext cx="3901500" cy="3901500"/>
          </a:xfrm>
          <a:prstGeom prst="ellipse">
            <a:avLst/>
          </a:prstGeom>
          <a:solidFill>
            <a:srgbClr val="A5A5A5">
              <a:alpha val="917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13" name="Google Shape;1013;g70c9dc62ad_0_345"/>
          <p:cNvSpPr txBox="1"/>
          <p:nvPr/>
        </p:nvSpPr>
        <p:spPr>
          <a:xfrm>
            <a:off x="3603179" y="5129851"/>
            <a:ext cx="3110400" cy="137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rPr>
              <a:t>Creating bits of code for individual steps</a:t>
            </a:r>
            <a:endParaRPr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014" name="Google Shape;1014;g70c9dc62ad_0_345"/>
          <p:cNvSpPr txBox="1"/>
          <p:nvPr/>
        </p:nvSpPr>
        <p:spPr>
          <a:xfrm>
            <a:off x="7101867" y="5129851"/>
            <a:ext cx="3110400" cy="137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en-US"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rPr>
              <a:t>Discovering new steps provided by plugins</a:t>
            </a:r>
            <a:endParaRPr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ctr" rtl="0">
              <a:spcBef>
                <a:spcPts val="0"/>
              </a:spcBef>
              <a:spcAft>
                <a:spcPts val="0"/>
              </a:spcAft>
              <a:buClr>
                <a:schemeClr val="dk1"/>
              </a:buClr>
              <a:buSzPts val="1100"/>
              <a:buFont typeface="Arial"/>
              <a:buNone/>
            </a:pPr>
            <a:endParaRPr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ctr" rtl="0">
              <a:spcBef>
                <a:spcPts val="0"/>
              </a:spcBef>
              <a:spcAft>
                <a:spcPts val="0"/>
              </a:spcAft>
              <a:buSzPts val="1100"/>
              <a:buNone/>
            </a:pPr>
            <a:endParaRPr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015" name="Google Shape;1015;g70c9dc62ad_0_345"/>
          <p:cNvSpPr txBox="1"/>
          <p:nvPr/>
        </p:nvSpPr>
        <p:spPr>
          <a:xfrm>
            <a:off x="10717784" y="5059513"/>
            <a:ext cx="3110400" cy="137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rPr>
              <a:t>Experimenting with different parameters for a particular step</a:t>
            </a:r>
            <a:endParaRPr sz="24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11" name="Google Shape;152;p8">
            <a:extLst>
              <a:ext uri="{FF2B5EF4-FFF2-40B4-BE49-F238E27FC236}">
                <a16:creationId xmlns:a16="http://schemas.microsoft.com/office/drawing/2014/main" id="{44485726-019F-4342-A176-BBA55177C634}"/>
              </a:ext>
            </a:extLst>
          </p:cNvPr>
          <p:cNvPicPr preferRelativeResize="0"/>
          <p:nvPr/>
        </p:nvPicPr>
        <p:blipFill rotWithShape="1">
          <a:blip r:embed="rId3">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70c9dc62ad_0_35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Snippet Generator</a:t>
            </a:r>
            <a:endParaRPr/>
          </a:p>
        </p:txBody>
      </p:sp>
      <p:sp>
        <p:nvSpPr>
          <p:cNvPr id="1022" name="Google Shape;1022;g70c9dc62ad_0_352"/>
          <p:cNvSpPr txBox="1">
            <a:spLocks noGrp="1"/>
          </p:cNvSpPr>
          <p:nvPr>
            <p:ph type="body" idx="1"/>
          </p:nvPr>
        </p:nvSpPr>
        <p:spPr>
          <a:xfrm>
            <a:off x="1275523" y="1385024"/>
            <a:ext cx="13781100" cy="5322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Snippet Generator:</a:t>
            </a:r>
            <a:endParaRPr>
              <a:solidFill>
                <a:srgbClr val="434343"/>
              </a:solidFill>
            </a:endParaRPr>
          </a:p>
        </p:txBody>
      </p:sp>
      <p:pic>
        <p:nvPicPr>
          <p:cNvPr id="1023" name="Google Shape;1023;g70c9dc62ad_0_352"/>
          <p:cNvPicPr preferRelativeResize="0"/>
          <p:nvPr/>
        </p:nvPicPr>
        <p:blipFill rotWithShape="1">
          <a:blip r:embed="rId3">
            <a:alphaModFix/>
          </a:blip>
          <a:srcRect t="11933"/>
          <a:stretch/>
        </p:blipFill>
        <p:spPr>
          <a:xfrm>
            <a:off x="2066097" y="2293598"/>
            <a:ext cx="12199951" cy="5895450"/>
          </a:xfrm>
          <a:prstGeom prst="rect">
            <a:avLst/>
          </a:prstGeom>
          <a:noFill/>
          <a:ln w="22225">
            <a:solidFill>
              <a:schemeClr val="bg1">
                <a:lumMod val="50000"/>
              </a:schemeClr>
            </a:solidFill>
          </a:ln>
        </p:spPr>
      </p:pic>
      <p:pic>
        <p:nvPicPr>
          <p:cNvPr id="6" name="Google Shape;152;p8">
            <a:extLst>
              <a:ext uri="{FF2B5EF4-FFF2-40B4-BE49-F238E27FC236}">
                <a16:creationId xmlns:a16="http://schemas.microsoft.com/office/drawing/2014/main" id="{1AB7D634-0B2A-C74C-8588-839C2EEEA67C}"/>
              </a:ext>
            </a:extLst>
          </p:cNvPr>
          <p:cNvPicPr preferRelativeResize="0"/>
          <p:nvPr/>
        </p:nvPicPr>
        <p:blipFill rotWithShape="1">
          <a:blip r:embed="rId4">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78ea6e5d42_0_5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Snippet Generator</a:t>
            </a:r>
            <a:endParaRPr/>
          </a:p>
        </p:txBody>
      </p:sp>
      <p:sp>
        <p:nvSpPr>
          <p:cNvPr id="1030" name="Google Shape;1030;g78ea6e5d42_0_516"/>
          <p:cNvSpPr txBox="1">
            <a:spLocks noGrp="1"/>
          </p:cNvSpPr>
          <p:nvPr>
            <p:ph type="body" idx="1"/>
          </p:nvPr>
        </p:nvSpPr>
        <p:spPr>
          <a:xfrm>
            <a:off x="1204926" y="1292973"/>
            <a:ext cx="13781100" cy="9114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dirty="0">
                <a:solidFill>
                  <a:srgbClr val="434343"/>
                </a:solidFill>
              </a:rPr>
              <a:t>Steps to generate a step snippet with the Snippet Generator:</a:t>
            </a:r>
            <a:endParaRPr dirty="0">
              <a:solidFill>
                <a:srgbClr val="434343"/>
              </a:solidFill>
            </a:endParaRPr>
          </a:p>
        </p:txBody>
      </p:sp>
      <p:grpSp>
        <p:nvGrpSpPr>
          <p:cNvPr id="1031" name="Google Shape;1031;g78ea6e5d42_0_516"/>
          <p:cNvGrpSpPr/>
          <p:nvPr/>
        </p:nvGrpSpPr>
        <p:grpSpPr>
          <a:xfrm>
            <a:off x="1601594" y="2711061"/>
            <a:ext cx="2398534" cy="2466434"/>
            <a:chOff x="861348" y="1217561"/>
            <a:chExt cx="1349158" cy="1387352"/>
          </a:xfrm>
        </p:grpSpPr>
        <p:sp>
          <p:nvSpPr>
            <p:cNvPr id="1032" name="Google Shape;1032;g78ea6e5d42_0_516"/>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033" name="Google Shape;1033;g78ea6e5d42_0_516"/>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5B9BD5"/>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34" name="Google Shape;1034;g78ea6e5d42_0_516"/>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1E4E79"/>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035" name="Google Shape;1035;g78ea6e5d42_0_516"/>
          <p:cNvSpPr txBox="1"/>
          <p:nvPr/>
        </p:nvSpPr>
        <p:spPr>
          <a:xfrm>
            <a:off x="1042569" y="5177440"/>
            <a:ext cx="33390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Navigate to the Pipeline Syntax link at </a:t>
            </a:r>
            <a:r>
              <a:rPr lang="en-US" sz="2200" i="1" dirty="0">
                <a:solidFill>
                  <a:srgbClr val="434343"/>
                </a:solidFill>
                <a:latin typeface="Open Sans"/>
                <a:ea typeface="Open Sans"/>
                <a:cs typeface="Open Sans"/>
                <a:sym typeface="Open Sans"/>
              </a:rPr>
              <a:t>${YOUR_JENKINS_URL}/pipeline-syntax</a:t>
            </a:r>
            <a:r>
              <a:rPr lang="en-US" sz="2200" dirty="0">
                <a:solidFill>
                  <a:srgbClr val="434343"/>
                </a:solidFill>
                <a:latin typeface="Open Sans"/>
                <a:ea typeface="Open Sans"/>
                <a:cs typeface="Open Sans"/>
                <a:sym typeface="Open Sans"/>
              </a:rPr>
              <a:t>.</a:t>
            </a:r>
            <a:endParaRPr sz="2200" dirty="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489" b="1" dirty="0">
              <a:solidFill>
                <a:srgbClr val="44494E"/>
              </a:solidFill>
              <a:latin typeface="Calibri"/>
              <a:ea typeface="Calibri"/>
              <a:cs typeface="Calibri"/>
              <a:sym typeface="Calibri"/>
            </a:endParaRPr>
          </a:p>
        </p:txBody>
      </p:sp>
      <p:sp>
        <p:nvSpPr>
          <p:cNvPr id="1036" name="Google Shape;1036;g78ea6e5d42_0_516"/>
          <p:cNvSpPr/>
          <p:nvPr/>
        </p:nvSpPr>
        <p:spPr>
          <a:xfrm>
            <a:off x="1864114" y="2616759"/>
            <a:ext cx="873900" cy="873900"/>
          </a:xfrm>
          <a:prstGeom prst="ellipse">
            <a:avLst/>
          </a:prstGeom>
          <a:solidFill>
            <a:srgbClr val="5B9BD5"/>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37" name="Google Shape;1037;g78ea6e5d42_0_516"/>
          <p:cNvSpPr txBox="1"/>
          <p:nvPr/>
        </p:nvSpPr>
        <p:spPr>
          <a:xfrm>
            <a:off x="2000300" y="2761280"/>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01</a:t>
            </a:r>
            <a:endParaRPr/>
          </a:p>
        </p:txBody>
      </p:sp>
      <p:grpSp>
        <p:nvGrpSpPr>
          <p:cNvPr id="1038" name="Google Shape;1038;g78ea6e5d42_0_516"/>
          <p:cNvGrpSpPr/>
          <p:nvPr/>
        </p:nvGrpSpPr>
        <p:grpSpPr>
          <a:xfrm>
            <a:off x="5181129" y="2711061"/>
            <a:ext cx="2398534" cy="2466434"/>
            <a:chOff x="861348" y="1217561"/>
            <a:chExt cx="1349158" cy="1387352"/>
          </a:xfrm>
        </p:grpSpPr>
        <p:sp>
          <p:nvSpPr>
            <p:cNvPr id="1039" name="Google Shape;1039;g78ea6e5d42_0_516"/>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040" name="Google Shape;1040;g78ea6e5d42_0_516"/>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ED7D31"/>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41" name="Google Shape;1041;g78ea6e5d42_0_516"/>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833C0B"/>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042" name="Google Shape;1042;g78ea6e5d42_0_516"/>
          <p:cNvSpPr txBox="1"/>
          <p:nvPr/>
        </p:nvSpPr>
        <p:spPr>
          <a:xfrm>
            <a:off x="5235917" y="5177434"/>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Select the desired step in the </a:t>
            </a:r>
            <a:r>
              <a:rPr lang="en-US" sz="2200" i="1" dirty="0">
                <a:solidFill>
                  <a:srgbClr val="434343"/>
                </a:solidFill>
                <a:latin typeface="Open Sans"/>
                <a:ea typeface="Open Sans"/>
                <a:cs typeface="Open Sans"/>
                <a:sym typeface="Open Sans"/>
              </a:rPr>
              <a:t>Sample Step</a:t>
            </a:r>
            <a:r>
              <a:rPr lang="en-US" sz="2200" dirty="0">
                <a:solidFill>
                  <a:srgbClr val="434343"/>
                </a:solidFill>
                <a:latin typeface="Open Sans"/>
                <a:ea typeface="Open Sans"/>
                <a:cs typeface="Open Sans"/>
                <a:sym typeface="Open Sans"/>
              </a:rPr>
              <a:t> dropdown menu.</a:t>
            </a:r>
            <a:endParaRPr sz="2200" dirty="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489" b="1" dirty="0">
              <a:solidFill>
                <a:srgbClr val="44494E"/>
              </a:solidFill>
              <a:latin typeface="Calibri"/>
              <a:ea typeface="Calibri"/>
              <a:cs typeface="Calibri"/>
              <a:sym typeface="Calibri"/>
            </a:endParaRPr>
          </a:p>
        </p:txBody>
      </p:sp>
      <p:sp>
        <p:nvSpPr>
          <p:cNvPr id="1043" name="Google Shape;1043;g78ea6e5d42_0_516"/>
          <p:cNvSpPr/>
          <p:nvPr/>
        </p:nvSpPr>
        <p:spPr>
          <a:xfrm>
            <a:off x="5443648" y="2616759"/>
            <a:ext cx="873900" cy="873900"/>
          </a:xfrm>
          <a:prstGeom prst="ellipse">
            <a:avLst/>
          </a:prstGeom>
          <a:solidFill>
            <a:srgbClr val="ED7D31"/>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44" name="Google Shape;1044;g78ea6e5d42_0_516"/>
          <p:cNvSpPr txBox="1"/>
          <p:nvPr/>
        </p:nvSpPr>
        <p:spPr>
          <a:xfrm>
            <a:off x="5579834" y="2761280"/>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02</a:t>
            </a:r>
            <a:endParaRPr/>
          </a:p>
        </p:txBody>
      </p:sp>
      <p:grpSp>
        <p:nvGrpSpPr>
          <p:cNvPr id="1045" name="Google Shape;1045;g78ea6e5d42_0_516"/>
          <p:cNvGrpSpPr/>
          <p:nvPr/>
        </p:nvGrpSpPr>
        <p:grpSpPr>
          <a:xfrm>
            <a:off x="8760663" y="2711061"/>
            <a:ext cx="2398534" cy="2466434"/>
            <a:chOff x="861348" y="1217561"/>
            <a:chExt cx="1349158" cy="1387352"/>
          </a:xfrm>
        </p:grpSpPr>
        <p:sp>
          <p:nvSpPr>
            <p:cNvPr id="1046" name="Google Shape;1046;g78ea6e5d42_0_516"/>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047" name="Google Shape;1047;g78ea6e5d42_0_516"/>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A5A5A5"/>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48" name="Google Shape;1048;g78ea6e5d42_0_516"/>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525252"/>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049" name="Google Shape;1049;g78ea6e5d42_0_516"/>
          <p:cNvSpPr txBox="1"/>
          <p:nvPr/>
        </p:nvSpPr>
        <p:spPr>
          <a:xfrm>
            <a:off x="8748865" y="5177434"/>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Use the dynamically populated area below the </a:t>
            </a:r>
            <a:r>
              <a:rPr lang="en-US" sz="2200" i="1" dirty="0">
                <a:solidFill>
                  <a:srgbClr val="434343"/>
                </a:solidFill>
                <a:latin typeface="Open Sans"/>
                <a:ea typeface="Open Sans"/>
                <a:cs typeface="Open Sans"/>
                <a:sym typeface="Open Sans"/>
              </a:rPr>
              <a:t>Sample Step</a:t>
            </a:r>
            <a:r>
              <a:rPr lang="en-US" sz="2200" dirty="0">
                <a:solidFill>
                  <a:srgbClr val="434343"/>
                </a:solidFill>
                <a:latin typeface="Open Sans"/>
                <a:ea typeface="Open Sans"/>
                <a:cs typeface="Open Sans"/>
                <a:sym typeface="Open Sans"/>
              </a:rPr>
              <a:t> dropdown to configure the selected step.</a:t>
            </a:r>
            <a:endParaRPr dirty="0"/>
          </a:p>
        </p:txBody>
      </p:sp>
      <p:sp>
        <p:nvSpPr>
          <p:cNvPr id="1050" name="Google Shape;1050;g78ea6e5d42_0_516"/>
          <p:cNvSpPr/>
          <p:nvPr/>
        </p:nvSpPr>
        <p:spPr>
          <a:xfrm>
            <a:off x="9023183" y="2616759"/>
            <a:ext cx="873900" cy="873900"/>
          </a:xfrm>
          <a:prstGeom prst="ellipse">
            <a:avLst/>
          </a:prstGeom>
          <a:solidFill>
            <a:srgbClr val="A5A5A5"/>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51" name="Google Shape;1051;g78ea6e5d42_0_516"/>
          <p:cNvSpPr txBox="1"/>
          <p:nvPr/>
        </p:nvSpPr>
        <p:spPr>
          <a:xfrm>
            <a:off x="9159369" y="2761280"/>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03</a:t>
            </a:r>
            <a:endParaRPr/>
          </a:p>
        </p:txBody>
      </p:sp>
      <p:grpSp>
        <p:nvGrpSpPr>
          <p:cNvPr id="1052" name="Google Shape;1052;g78ea6e5d42_0_516"/>
          <p:cNvGrpSpPr/>
          <p:nvPr/>
        </p:nvGrpSpPr>
        <p:grpSpPr>
          <a:xfrm>
            <a:off x="12340197" y="2711061"/>
            <a:ext cx="2398534" cy="2466434"/>
            <a:chOff x="861348" y="1217561"/>
            <a:chExt cx="1349158" cy="1387352"/>
          </a:xfrm>
        </p:grpSpPr>
        <p:sp>
          <p:nvSpPr>
            <p:cNvPr id="1053" name="Google Shape;1053;g78ea6e5d42_0_516"/>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054" name="Google Shape;1054;g78ea6e5d42_0_516"/>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FFC000"/>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55" name="Google Shape;1055;g78ea6e5d42_0_516"/>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7F6000"/>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056" name="Google Shape;1056;g78ea6e5d42_0_516"/>
          <p:cNvSpPr txBox="1"/>
          <p:nvPr/>
        </p:nvSpPr>
        <p:spPr>
          <a:xfrm>
            <a:off x="12261814" y="5177434"/>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Click </a:t>
            </a:r>
            <a:r>
              <a:rPr lang="en-US" sz="2200" i="1" dirty="0">
                <a:solidFill>
                  <a:srgbClr val="434343"/>
                </a:solidFill>
                <a:latin typeface="Open Sans"/>
                <a:ea typeface="Open Sans"/>
                <a:cs typeface="Open Sans"/>
                <a:sym typeface="Open Sans"/>
              </a:rPr>
              <a:t>Generate Pipeline Script</a:t>
            </a:r>
            <a:r>
              <a:rPr lang="en-US" sz="2200" dirty="0">
                <a:solidFill>
                  <a:srgbClr val="434343"/>
                </a:solidFill>
                <a:latin typeface="Open Sans"/>
                <a:ea typeface="Open Sans"/>
                <a:cs typeface="Open Sans"/>
                <a:sym typeface="Open Sans"/>
              </a:rPr>
              <a:t> to create a snippet of Pipeline which can be copied and pasted into a Pipeline.</a:t>
            </a:r>
            <a:endParaRPr sz="2200" dirty="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489" b="1" dirty="0">
              <a:solidFill>
                <a:srgbClr val="44494E"/>
              </a:solidFill>
              <a:latin typeface="Calibri"/>
              <a:ea typeface="Calibri"/>
              <a:cs typeface="Calibri"/>
              <a:sym typeface="Calibri"/>
            </a:endParaRPr>
          </a:p>
        </p:txBody>
      </p:sp>
      <p:sp>
        <p:nvSpPr>
          <p:cNvPr id="1057" name="Google Shape;1057;g78ea6e5d42_0_516"/>
          <p:cNvSpPr/>
          <p:nvPr/>
        </p:nvSpPr>
        <p:spPr>
          <a:xfrm>
            <a:off x="12602717" y="2616759"/>
            <a:ext cx="873900" cy="873900"/>
          </a:xfrm>
          <a:prstGeom prst="ellipse">
            <a:avLst/>
          </a:prstGeom>
          <a:solidFill>
            <a:srgbClr val="FFC000"/>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058" name="Google Shape;1058;g78ea6e5d42_0_516"/>
          <p:cNvSpPr txBox="1"/>
          <p:nvPr/>
        </p:nvSpPr>
        <p:spPr>
          <a:xfrm>
            <a:off x="12738903" y="2761280"/>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04</a:t>
            </a:r>
            <a:endParaRPr/>
          </a:p>
        </p:txBody>
      </p:sp>
      <p:pic>
        <p:nvPicPr>
          <p:cNvPr id="34" name="Google Shape;152;p8">
            <a:extLst>
              <a:ext uri="{FF2B5EF4-FFF2-40B4-BE49-F238E27FC236}">
                <a16:creationId xmlns:a16="http://schemas.microsoft.com/office/drawing/2014/main" id="{78EA7EF5-1096-964A-A756-0BA3B8798B59}"/>
              </a:ext>
            </a:extLst>
          </p:cNvPr>
          <p:cNvPicPr preferRelativeResize="0"/>
          <p:nvPr/>
        </p:nvPicPr>
        <p:blipFill rotWithShape="1">
          <a:blip r:embed="rId3">
            <a:alphaModFix/>
          </a:blip>
          <a:srcRect t="6807" b="6798"/>
          <a:stretch/>
        </p:blipFill>
        <p:spPr>
          <a:xfrm>
            <a:off x="5711079" y="917575"/>
            <a:ext cx="4909989"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6d92413b9e_0_10"/>
          <p:cNvSpPr txBox="1">
            <a:spLocks noGrp="1"/>
          </p:cNvSpPr>
          <p:nvPr>
            <p:ph type="title"/>
          </p:nvPr>
        </p:nvSpPr>
        <p:spPr>
          <a:xfrm>
            <a:off x="633895" y="1253035"/>
            <a:ext cx="10666200" cy="6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Snippet Generator</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065" name="Google Shape;1065;g6d92413b9e_0_10"/>
          <p:cNvSpPr txBox="1">
            <a:spLocks noGrp="1"/>
          </p:cNvSpPr>
          <p:nvPr>
            <p:ph type="body" idx="1"/>
          </p:nvPr>
        </p:nvSpPr>
        <p:spPr>
          <a:xfrm>
            <a:off x="704233" y="2121358"/>
            <a:ext cx="12451800" cy="5527500"/>
          </a:xfrm>
          <a:prstGeom prst="rect">
            <a:avLst/>
          </a:prstGeom>
        </p:spPr>
        <p:txBody>
          <a:bodyPr spcFirstLastPara="1" wrap="square" lIns="91425" tIns="0" rIns="91425" bIns="0" anchor="t" anchorCtr="0">
            <a:noAutofit/>
          </a:bodyPr>
          <a:lstStyle/>
          <a:p>
            <a:pPr marL="0" lvl="0" indent="0" algn="l" rtl="0">
              <a:spcBef>
                <a:spcPts val="1000"/>
              </a:spcBef>
              <a:spcAft>
                <a:spcPts val="0"/>
              </a:spcAft>
              <a:buClr>
                <a:schemeClr val="dk1"/>
              </a:buClr>
              <a:buSzPts val="1100"/>
              <a:buFont typeface="Arial"/>
              <a:buNone/>
            </a:pPr>
            <a:r>
              <a:rPr lang="en-US" sz="2400" b="1" dirty="0"/>
              <a:t>Problem Statement:</a:t>
            </a:r>
            <a:r>
              <a:rPr lang="en-US" sz="2400" dirty="0"/>
              <a:t> Define a Pipeline using the Snippet Generator</a:t>
            </a:r>
            <a:endParaRPr sz="2400" dirty="0"/>
          </a:p>
          <a:p>
            <a:pPr marL="0" lvl="0" indent="0" algn="l" rtl="0">
              <a:spcBef>
                <a:spcPts val="1000"/>
              </a:spcBef>
              <a:spcAft>
                <a:spcPts val="0"/>
              </a:spcAft>
              <a:buClr>
                <a:schemeClr val="dk1"/>
              </a:buClr>
              <a:buSzPts val="1100"/>
              <a:buFont typeface="Arial"/>
              <a:buNone/>
            </a:pPr>
            <a:endParaRPr sz="2400" dirty="0"/>
          </a:p>
          <a:p>
            <a:pPr marL="0" lvl="0" indent="0" algn="l" rtl="0">
              <a:spcBef>
                <a:spcPts val="1000"/>
              </a:spcBef>
              <a:spcAft>
                <a:spcPts val="0"/>
              </a:spcAft>
              <a:buNone/>
            </a:pPr>
            <a:r>
              <a:rPr lang="en-US" sz="2400" b="1" dirty="0"/>
              <a:t>Steps to perform:</a:t>
            </a:r>
            <a:endParaRPr sz="2400" b="1" dirty="0"/>
          </a:p>
          <a:p>
            <a:pPr marL="457200" lvl="0" indent="-368300" algn="l" rtl="0">
              <a:lnSpc>
                <a:spcPct val="150000"/>
              </a:lnSpc>
              <a:spcBef>
                <a:spcPts val="1000"/>
              </a:spcBef>
              <a:spcAft>
                <a:spcPts val="0"/>
              </a:spcAft>
              <a:buClr>
                <a:srgbClr val="434343"/>
              </a:buClr>
              <a:buSzPts val="2200"/>
              <a:buFont typeface="Open Sans"/>
              <a:buAutoNum type="arabicPeriod"/>
            </a:pPr>
            <a:r>
              <a:rPr lang="en-US" sz="2400" dirty="0">
                <a:solidFill>
                  <a:srgbClr val="434343"/>
                </a:solidFill>
              </a:rPr>
              <a:t>Navigate to ${YOUR_JENKINS_URL}/pipeline-syntax.</a:t>
            </a:r>
            <a:endParaRPr sz="2400" dirty="0">
              <a:solidFill>
                <a:srgbClr val="434343"/>
              </a:solidFill>
            </a:endParaRPr>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solidFill>
                  <a:srgbClr val="434343"/>
                </a:solidFill>
              </a:rPr>
              <a:t>Select a step in the Sample Step dropdown menu.</a:t>
            </a:r>
            <a:endParaRPr sz="2400" dirty="0">
              <a:solidFill>
                <a:srgbClr val="434343"/>
              </a:solidFill>
            </a:endParaRPr>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solidFill>
                  <a:srgbClr val="434343"/>
                </a:solidFill>
              </a:rPr>
              <a:t>Use the dynamically populated area to configure the selected step.</a:t>
            </a:r>
            <a:endParaRPr sz="2400" dirty="0">
              <a:solidFill>
                <a:srgbClr val="434343"/>
              </a:solidFill>
            </a:endParaRPr>
          </a:p>
          <a:p>
            <a:pPr marL="457200" lvl="0" indent="-368300" algn="l" rtl="0">
              <a:lnSpc>
                <a:spcPct val="150000"/>
              </a:lnSpc>
              <a:spcBef>
                <a:spcPts val="0"/>
              </a:spcBef>
              <a:spcAft>
                <a:spcPts val="0"/>
              </a:spcAft>
              <a:buClr>
                <a:srgbClr val="434343"/>
              </a:buClr>
              <a:buSzPts val="2200"/>
              <a:buFont typeface="Open Sans"/>
              <a:buAutoNum type="arabicPeriod"/>
            </a:pPr>
            <a:r>
              <a:rPr lang="en-US" sz="2400" dirty="0">
                <a:solidFill>
                  <a:srgbClr val="434343"/>
                </a:solidFill>
              </a:rPr>
              <a:t>Create a snippet of Pipeline.</a:t>
            </a:r>
            <a:endParaRPr sz="2400" dirty="0">
              <a:solidFill>
                <a:srgbClr val="434343"/>
              </a:solidFill>
            </a:endParaRPr>
          </a:p>
          <a:p>
            <a:pPr marL="0" lvl="0" indent="0" algn="l" rtl="0">
              <a:spcBef>
                <a:spcPts val="1000"/>
              </a:spcBef>
              <a:spcAft>
                <a:spcPts val="0"/>
              </a:spcAft>
              <a:buClr>
                <a:schemeClr val="dk1"/>
              </a:buClr>
              <a:buSzPts val="1100"/>
              <a:buFont typeface="Arial"/>
              <a:buNone/>
            </a:pPr>
            <a:endParaRPr sz="2400" b="1" dirty="0"/>
          </a:p>
          <a:p>
            <a:pPr marL="0" lvl="0" indent="0" algn="l" rtl="0">
              <a:spcBef>
                <a:spcPts val="1000"/>
              </a:spcBef>
              <a:spcAft>
                <a:spcPts val="0"/>
              </a:spcAft>
              <a:buClr>
                <a:schemeClr val="dk1"/>
              </a:buClr>
              <a:buSzPts val="1100"/>
              <a:buFont typeface="Arial"/>
              <a:buNone/>
            </a:pPr>
            <a:endParaRPr sz="2400" b="1" dirty="0"/>
          </a:p>
          <a:p>
            <a:pPr marL="0" lvl="0" indent="0" algn="l" rtl="0">
              <a:spcBef>
                <a:spcPts val="1000"/>
              </a:spcBef>
              <a:spcAft>
                <a:spcPts val="0"/>
              </a:spcAft>
              <a:buNone/>
            </a:pPr>
            <a:endParaRPr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70c9dc62ad_0_374"/>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Global Variable Reference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78ea6e5d42_0_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Why Pipeline?</a:t>
            </a:r>
            <a:endParaRPr/>
          </a:p>
        </p:txBody>
      </p:sp>
      <p:grpSp>
        <p:nvGrpSpPr>
          <p:cNvPr id="460" name="Google Shape;460;g78ea6e5d42_0_94"/>
          <p:cNvGrpSpPr/>
          <p:nvPr/>
        </p:nvGrpSpPr>
        <p:grpSpPr>
          <a:xfrm>
            <a:off x="1527514" y="1777958"/>
            <a:ext cx="17021962" cy="3470751"/>
            <a:chOff x="1627095" y="1624350"/>
            <a:chExt cx="13779774" cy="2409909"/>
          </a:xfrm>
        </p:grpSpPr>
        <p:sp>
          <p:nvSpPr>
            <p:cNvPr id="461" name="Google Shape;461;g78ea6e5d42_0_94"/>
            <p:cNvSpPr/>
            <p:nvPr/>
          </p:nvSpPr>
          <p:spPr>
            <a:xfrm>
              <a:off x="1627095" y="178044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78ea6e5d42_0_94"/>
            <p:cNvSpPr/>
            <p:nvPr/>
          </p:nvSpPr>
          <p:spPr>
            <a:xfrm>
              <a:off x="1627095" y="2469926"/>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78ea6e5d42_0_94"/>
            <p:cNvSpPr/>
            <p:nvPr/>
          </p:nvSpPr>
          <p:spPr>
            <a:xfrm>
              <a:off x="1627095" y="3106497"/>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78ea6e5d42_0_94"/>
            <p:cNvSpPr/>
            <p:nvPr/>
          </p:nvSpPr>
          <p:spPr>
            <a:xfrm>
              <a:off x="1627095" y="3690159"/>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5" name="Google Shape;465;g78ea6e5d42_0_94"/>
            <p:cNvCxnSpPr>
              <a:stCxn id="461" idx="4"/>
              <a:endCxn id="462" idx="0"/>
            </p:cNvCxnSpPr>
            <p:nvPr/>
          </p:nvCxnSpPr>
          <p:spPr>
            <a:xfrm>
              <a:off x="1816395" y="2124545"/>
              <a:ext cx="0" cy="345300"/>
            </a:xfrm>
            <a:prstGeom prst="straightConnector1">
              <a:avLst/>
            </a:prstGeom>
            <a:noFill/>
            <a:ln w="19050" cap="flat" cmpd="sng">
              <a:solidFill>
                <a:srgbClr val="5B5B5B"/>
              </a:solidFill>
              <a:prstDash val="dot"/>
              <a:round/>
              <a:headEnd type="none" w="sm" len="sm"/>
              <a:tailEnd type="none" w="sm" len="sm"/>
            </a:ln>
          </p:spPr>
        </p:cxnSp>
        <p:cxnSp>
          <p:nvCxnSpPr>
            <p:cNvPr id="466" name="Google Shape;466;g78ea6e5d42_0_94"/>
            <p:cNvCxnSpPr>
              <a:stCxn id="462" idx="4"/>
              <a:endCxn id="463" idx="0"/>
            </p:cNvCxnSpPr>
            <p:nvPr/>
          </p:nvCxnSpPr>
          <p:spPr>
            <a:xfrm>
              <a:off x="1816395" y="2814026"/>
              <a:ext cx="0" cy="292500"/>
            </a:xfrm>
            <a:prstGeom prst="straightConnector1">
              <a:avLst/>
            </a:prstGeom>
            <a:noFill/>
            <a:ln w="19050" cap="flat" cmpd="sng">
              <a:solidFill>
                <a:srgbClr val="5B5B5B"/>
              </a:solidFill>
              <a:prstDash val="dot"/>
              <a:round/>
              <a:headEnd type="none" w="sm" len="sm"/>
              <a:tailEnd type="none" w="sm" len="sm"/>
            </a:ln>
          </p:spPr>
        </p:cxnSp>
        <p:cxnSp>
          <p:nvCxnSpPr>
            <p:cNvPr id="467" name="Google Shape;467;g78ea6e5d42_0_94"/>
            <p:cNvCxnSpPr>
              <a:stCxn id="463" idx="4"/>
              <a:endCxn id="464" idx="0"/>
            </p:cNvCxnSpPr>
            <p:nvPr/>
          </p:nvCxnSpPr>
          <p:spPr>
            <a:xfrm>
              <a:off x="1816395" y="3450597"/>
              <a:ext cx="0" cy="239700"/>
            </a:xfrm>
            <a:prstGeom prst="straightConnector1">
              <a:avLst/>
            </a:prstGeom>
            <a:noFill/>
            <a:ln w="19050" cap="flat" cmpd="sng">
              <a:solidFill>
                <a:srgbClr val="5B5B5B"/>
              </a:solidFill>
              <a:prstDash val="dot"/>
              <a:round/>
              <a:headEnd type="none" w="sm" len="sm"/>
              <a:tailEnd type="none" w="sm" len="sm"/>
            </a:ln>
          </p:spPr>
        </p:cxnSp>
        <p:sp>
          <p:nvSpPr>
            <p:cNvPr id="468" name="Google Shape;468;g78ea6e5d42_0_94"/>
            <p:cNvSpPr/>
            <p:nvPr/>
          </p:nvSpPr>
          <p:spPr>
            <a:xfrm>
              <a:off x="2259826" y="1624350"/>
              <a:ext cx="10724033" cy="632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000"/>
                </a:spcBef>
                <a:spcAft>
                  <a:spcPts val="0"/>
                </a:spcAft>
                <a:buNone/>
              </a:pPr>
              <a:r>
                <a:rPr lang="en-US" sz="2200" dirty="0">
                  <a:solidFill>
                    <a:srgbClr val="434343"/>
                  </a:solidFill>
                  <a:latin typeface="Open Sans"/>
                  <a:ea typeface="Open Sans"/>
                  <a:cs typeface="Open Sans"/>
                  <a:sym typeface="Open Sans"/>
                </a:rPr>
                <a:t>Freestyle jobs do not create a persistent record of execution, allow one script to address all the steps in a complex workflow, or have the other advantages of Pipelines.</a:t>
              </a:r>
              <a:endParaRPr sz="2200" dirty="0">
                <a:solidFill>
                  <a:srgbClr val="434343"/>
                </a:solidFill>
                <a:latin typeface="Open Sans"/>
                <a:ea typeface="Open Sans"/>
                <a:cs typeface="Open Sans"/>
                <a:sym typeface="Open Sans"/>
              </a:endParaRPr>
            </a:p>
          </p:txBody>
        </p:sp>
        <p:sp>
          <p:nvSpPr>
            <p:cNvPr id="469" name="Google Shape;469;g78ea6e5d42_0_94"/>
            <p:cNvSpPr/>
            <p:nvPr/>
          </p:nvSpPr>
          <p:spPr>
            <a:xfrm>
              <a:off x="2287469" y="2351660"/>
              <a:ext cx="13093800" cy="632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a:solidFill>
                    <a:srgbClr val="434343"/>
                  </a:solidFill>
                  <a:latin typeface="Open Sans"/>
                  <a:ea typeface="Open Sans"/>
                  <a:cs typeface="Open Sans"/>
                  <a:sym typeface="Open Sans"/>
                </a:rPr>
                <a:t>In contrast, Pipelines enable you to define the whole application lifecycle.</a:t>
              </a:r>
              <a:endParaRPr sz="2200">
                <a:solidFill>
                  <a:srgbClr val="434343"/>
                </a:solidFill>
                <a:latin typeface="Open Sans"/>
                <a:ea typeface="Open Sans"/>
                <a:cs typeface="Open Sans"/>
                <a:sym typeface="Open Sans"/>
              </a:endParaRPr>
            </a:p>
          </p:txBody>
        </p:sp>
        <p:sp>
          <p:nvSpPr>
            <p:cNvPr id="470" name="Google Shape;470;g78ea6e5d42_0_94"/>
            <p:cNvSpPr/>
            <p:nvPr/>
          </p:nvSpPr>
          <p:spPr>
            <a:xfrm>
              <a:off x="2285469" y="3111936"/>
              <a:ext cx="13121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dirty="0">
                  <a:solidFill>
                    <a:srgbClr val="434343"/>
                  </a:solidFill>
                  <a:latin typeface="Open Sans"/>
                  <a:ea typeface="Open Sans"/>
                  <a:cs typeface="Open Sans"/>
                  <a:sym typeface="Open Sans"/>
                </a:rPr>
                <a:t>Pipeline functionality helps Jenkins to support continuous delivery (CD). </a:t>
              </a:r>
              <a:endParaRPr sz="2200" dirty="0">
                <a:solidFill>
                  <a:srgbClr val="434343"/>
                </a:solidFill>
                <a:latin typeface="Open Sans"/>
                <a:ea typeface="Open Sans"/>
                <a:cs typeface="Open Sans"/>
                <a:sym typeface="Open Sans"/>
              </a:endParaRPr>
            </a:p>
          </p:txBody>
        </p:sp>
        <p:sp>
          <p:nvSpPr>
            <p:cNvPr id="471" name="Google Shape;471;g78ea6e5d42_0_94"/>
            <p:cNvSpPr/>
            <p:nvPr/>
          </p:nvSpPr>
          <p:spPr>
            <a:xfrm>
              <a:off x="2285507" y="3590269"/>
              <a:ext cx="10724036" cy="4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2200" dirty="0">
                  <a:solidFill>
                    <a:srgbClr val="434343"/>
                  </a:solidFill>
                  <a:latin typeface="Open Sans"/>
                  <a:ea typeface="Open Sans"/>
                  <a:cs typeface="Open Sans"/>
                  <a:sym typeface="Open Sans"/>
                </a:rPr>
                <a:t>The Pipeline plugin was built with requirements for a flexible, extensible, and script-based CD workflow capability in mind.</a:t>
              </a:r>
              <a:endParaRPr sz="2200" dirty="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endParaRPr sz="2200" dirty="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None/>
              </a:pPr>
              <a:endParaRPr sz="2200" dirty="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dirty="0">
                <a:solidFill>
                  <a:srgbClr val="3F3F3F"/>
                </a:solidFill>
                <a:latin typeface="Open Sans"/>
                <a:ea typeface="Open Sans"/>
                <a:cs typeface="Open Sans"/>
                <a:sym typeface="Open Sans"/>
              </a:endParaRPr>
            </a:p>
          </p:txBody>
        </p:sp>
      </p:grpSp>
      <p:pic>
        <p:nvPicPr>
          <p:cNvPr id="16" name="Google Shape;152;p8">
            <a:extLst>
              <a:ext uri="{FF2B5EF4-FFF2-40B4-BE49-F238E27FC236}">
                <a16:creationId xmlns:a16="http://schemas.microsoft.com/office/drawing/2014/main" id="{838E7049-245B-ED45-ADA5-311E7CC35D9F}"/>
              </a:ext>
            </a:extLst>
          </p:cNvPr>
          <p:cNvPicPr preferRelativeResize="0"/>
          <p:nvPr/>
        </p:nvPicPr>
        <p:blipFill rotWithShape="1">
          <a:blip r:embed="rId3">
            <a:alphaModFix/>
          </a:blip>
          <a:srcRect t="6807" b="6798"/>
          <a:stretch/>
        </p:blipFill>
        <p:spPr>
          <a:xfrm>
            <a:off x="6137152" y="917575"/>
            <a:ext cx="4057842" cy="91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70c9dc62ad_0_3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Global Variable Reference</a:t>
            </a:r>
            <a:endParaRPr/>
          </a:p>
        </p:txBody>
      </p:sp>
      <p:sp>
        <p:nvSpPr>
          <p:cNvPr id="1078" name="Google Shape;1078;g70c9dc62ad_0_380"/>
          <p:cNvSpPr txBox="1">
            <a:spLocks noGrp="1"/>
          </p:cNvSpPr>
          <p:nvPr>
            <p:ph type="body" idx="1"/>
          </p:nvPr>
        </p:nvSpPr>
        <p:spPr>
          <a:xfrm>
            <a:off x="1079500" y="1333500"/>
            <a:ext cx="13781100" cy="17997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0"/>
              </a:spcBef>
              <a:spcAft>
                <a:spcPts val="0"/>
              </a:spcAft>
              <a:buClr>
                <a:srgbClr val="434343"/>
              </a:buClr>
              <a:buSzPts val="2200"/>
              <a:buFont typeface="Open Sans"/>
              <a:buChar char="●"/>
            </a:pPr>
            <a:r>
              <a:rPr lang="en-US" dirty="0">
                <a:solidFill>
                  <a:srgbClr val="434343"/>
                </a:solidFill>
              </a:rPr>
              <a:t>Pipeline also provides a built-in </a:t>
            </a:r>
            <a:r>
              <a:rPr lang="en-US" i="1" dirty="0">
                <a:solidFill>
                  <a:srgbClr val="434343"/>
                </a:solidFill>
              </a:rPr>
              <a:t>Global Variable Reference</a:t>
            </a:r>
            <a:r>
              <a:rPr lang="en-US" dirty="0">
                <a:solidFill>
                  <a:srgbClr val="434343"/>
                </a:solidFill>
              </a:rPr>
              <a:t>.</a:t>
            </a:r>
            <a:endParaRPr dirty="0">
              <a:solidFill>
                <a:srgbClr val="434343"/>
              </a:solidFill>
            </a:endParaRPr>
          </a:p>
          <a:p>
            <a:pPr marL="457200" lvl="0" indent="-368300" algn="l" rtl="0">
              <a:lnSpc>
                <a:spcPct val="150000"/>
              </a:lnSpc>
              <a:spcBef>
                <a:spcPts val="0"/>
              </a:spcBef>
              <a:spcAft>
                <a:spcPts val="0"/>
              </a:spcAft>
              <a:buClr>
                <a:srgbClr val="434343"/>
              </a:buClr>
              <a:buSzPts val="2200"/>
              <a:buFont typeface="Open Sans"/>
              <a:buChar char="●"/>
            </a:pPr>
            <a:r>
              <a:rPr lang="en-US" dirty="0">
                <a:solidFill>
                  <a:srgbClr val="434343"/>
                </a:solidFill>
              </a:rPr>
              <a:t>It is also dynamically populated by plugins. </a:t>
            </a:r>
            <a:endParaRPr dirty="0">
              <a:solidFill>
                <a:srgbClr val="434343"/>
              </a:solidFill>
            </a:endParaRPr>
          </a:p>
          <a:p>
            <a:pPr marL="457200" lvl="0" indent="-368300" algn="l" rtl="0">
              <a:lnSpc>
                <a:spcPct val="150000"/>
              </a:lnSpc>
              <a:spcBef>
                <a:spcPts val="0"/>
              </a:spcBef>
              <a:spcAft>
                <a:spcPts val="0"/>
              </a:spcAft>
              <a:buClr>
                <a:srgbClr val="434343"/>
              </a:buClr>
              <a:buSzPts val="2200"/>
              <a:buFont typeface="Open Sans"/>
              <a:buChar char="●"/>
            </a:pPr>
            <a:r>
              <a:rPr lang="en-US" dirty="0">
                <a:solidFill>
                  <a:srgbClr val="434343"/>
                </a:solidFill>
              </a:rPr>
              <a:t>The Global Variable Reference only contains documentation for variables provided by Pipeline or plugins, which are available for Pipelines.</a:t>
            </a:r>
            <a:endParaRPr dirty="0">
              <a:solidFill>
                <a:srgbClr val="434343"/>
              </a:solidFill>
            </a:endParaRPr>
          </a:p>
        </p:txBody>
      </p:sp>
      <p:sp>
        <p:nvSpPr>
          <p:cNvPr id="1079" name="Google Shape;1079;g70c9dc62ad_0_380"/>
          <p:cNvSpPr txBox="1"/>
          <p:nvPr/>
        </p:nvSpPr>
        <p:spPr>
          <a:xfrm>
            <a:off x="1989125" y="4750125"/>
            <a:ext cx="13212000" cy="1359300"/>
          </a:xfrm>
          <a:prstGeom prst="rect">
            <a:avLst/>
          </a:prstGeom>
          <a:solidFill>
            <a:srgbClr val="F9DEC9"/>
          </a:solidFill>
          <a:ln w="9525" cap="flat" cmpd="sng">
            <a:solidFill>
              <a:srgbClr val="DD2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The built-in global variable reference at </a:t>
            </a:r>
            <a:r>
              <a:rPr lang="en-US" sz="2200" b="1" i="1">
                <a:solidFill>
                  <a:srgbClr val="434343"/>
                </a:solidFill>
                <a:latin typeface="Open Sans"/>
                <a:ea typeface="Open Sans"/>
                <a:cs typeface="Open Sans"/>
                <a:sym typeface="Open Sans"/>
              </a:rPr>
              <a:t>${YOUR_JENKINS_URL}/pipeline-syntax/globals</a:t>
            </a:r>
            <a:r>
              <a:rPr lang="en-US" sz="2200">
                <a:solidFill>
                  <a:srgbClr val="434343"/>
                </a:solidFill>
                <a:latin typeface="Open Sans"/>
                <a:ea typeface="Open Sans"/>
                <a:cs typeface="Open Sans"/>
                <a:sym typeface="Open Sans"/>
              </a:rPr>
              <a:t> gives a complete list of environment variables available in Pipeline.</a:t>
            </a:r>
            <a:endParaRPr sz="2200">
              <a:solidFill>
                <a:srgbClr val="434343"/>
              </a:solidFill>
              <a:latin typeface="Open Sans"/>
              <a:ea typeface="Open Sans"/>
              <a:cs typeface="Open Sans"/>
              <a:sym typeface="Open Sans"/>
            </a:endParaRPr>
          </a:p>
        </p:txBody>
      </p:sp>
      <p:pic>
        <p:nvPicPr>
          <p:cNvPr id="6" name="Google Shape;152;p8">
            <a:extLst>
              <a:ext uri="{FF2B5EF4-FFF2-40B4-BE49-F238E27FC236}">
                <a16:creationId xmlns:a16="http://schemas.microsoft.com/office/drawing/2014/main" id="{5909636F-968D-B545-AECD-FAF640422977}"/>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78ea6e5d42_0_5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Global Variable Reference</a:t>
            </a:r>
            <a:endParaRPr/>
          </a:p>
        </p:txBody>
      </p:sp>
      <p:sp>
        <p:nvSpPr>
          <p:cNvPr id="1086" name="Google Shape;1086;g78ea6e5d42_0_553"/>
          <p:cNvSpPr txBox="1">
            <a:spLocks noGrp="1"/>
          </p:cNvSpPr>
          <p:nvPr>
            <p:ph type="body" idx="1"/>
          </p:nvPr>
        </p:nvSpPr>
        <p:spPr>
          <a:xfrm>
            <a:off x="1813450" y="1600125"/>
            <a:ext cx="13781100" cy="687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a:solidFill>
                  <a:srgbClr val="434343"/>
                </a:solidFill>
              </a:rPr>
              <a:t>The variables provided by default in Pipeline are:</a:t>
            </a:r>
            <a:endParaRPr sz="2200">
              <a:solidFill>
                <a:srgbClr val="434343"/>
              </a:solidFill>
              <a:latin typeface="Open Sans"/>
              <a:ea typeface="Open Sans"/>
              <a:cs typeface="Open Sans"/>
              <a:sym typeface="Open Sans"/>
            </a:endParaRPr>
          </a:p>
        </p:txBody>
      </p:sp>
      <p:sp>
        <p:nvSpPr>
          <p:cNvPr id="1087" name="Google Shape;1087;g78ea6e5d42_0_553"/>
          <p:cNvSpPr/>
          <p:nvPr/>
        </p:nvSpPr>
        <p:spPr>
          <a:xfrm>
            <a:off x="2939558" y="243697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env:</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088" name="Google Shape;1088;g78ea6e5d42_0_553"/>
          <p:cNvSpPr txBox="1"/>
          <p:nvPr/>
        </p:nvSpPr>
        <p:spPr>
          <a:xfrm>
            <a:off x="2939558" y="3186675"/>
            <a:ext cx="10609500" cy="87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Environment variables accessible from Scripted Pipeline, for example: env.PATH or env.BUILD_ID. </a:t>
            </a:r>
            <a:endParaRPr sz="2200">
              <a:solidFill>
                <a:srgbClr val="3F3F3F"/>
              </a:solidFill>
              <a:latin typeface="Open Sans"/>
              <a:ea typeface="Open Sans"/>
              <a:cs typeface="Open Sans"/>
              <a:sym typeface="Open Sans"/>
            </a:endParaRPr>
          </a:p>
        </p:txBody>
      </p:sp>
      <p:sp>
        <p:nvSpPr>
          <p:cNvPr id="1089" name="Google Shape;1089;g78ea6e5d42_0_553"/>
          <p:cNvSpPr/>
          <p:nvPr/>
        </p:nvSpPr>
        <p:spPr>
          <a:xfrm>
            <a:off x="2939558" y="412252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params:</a:t>
            </a:r>
            <a:endParaRPr sz="2200" b="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090" name="Google Shape;1090;g78ea6e5d42_0_553"/>
          <p:cNvSpPr txBox="1"/>
          <p:nvPr/>
        </p:nvSpPr>
        <p:spPr>
          <a:xfrm>
            <a:off x="2790008" y="4429125"/>
            <a:ext cx="109086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Exposes all parameters defined for the Pipeline as a read-only Map.</a:t>
            </a:r>
            <a:endParaRPr sz="220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For example: params.MY_PARAM_NAME.</a:t>
            </a:r>
            <a:endParaRPr sz="2200">
              <a:solidFill>
                <a:srgbClr val="3F3F3F"/>
              </a:solidFill>
              <a:latin typeface="Open Sans"/>
              <a:ea typeface="Open Sans"/>
              <a:cs typeface="Open Sans"/>
              <a:sym typeface="Open Sans"/>
            </a:endParaRPr>
          </a:p>
        </p:txBody>
      </p:sp>
      <p:sp>
        <p:nvSpPr>
          <p:cNvPr id="1091" name="Google Shape;1091;g78ea6e5d42_0_553"/>
          <p:cNvSpPr/>
          <p:nvPr/>
        </p:nvSpPr>
        <p:spPr>
          <a:xfrm>
            <a:off x="2939558" y="5812925"/>
            <a:ext cx="10609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dirty="0" err="1">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currentBuild</a:t>
            </a:r>
            <a:r>
              <a:rPr lang="en-US"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a:t>
            </a:r>
            <a:endParaRPr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092" name="Google Shape;1092;g78ea6e5d42_0_553"/>
          <p:cNvSpPr txBox="1"/>
          <p:nvPr/>
        </p:nvSpPr>
        <p:spPr>
          <a:xfrm>
            <a:off x="2514008" y="6119525"/>
            <a:ext cx="114606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May be used to discover information about the currently executing Pipeline, with properties such as currentBuild.result, currentBuild.displayName, etc. </a:t>
            </a:r>
            <a:endParaRPr sz="2200">
              <a:solidFill>
                <a:srgbClr val="3F3F3F"/>
              </a:solidFill>
              <a:latin typeface="Open Sans"/>
              <a:ea typeface="Open Sans"/>
              <a:cs typeface="Open Sans"/>
              <a:sym typeface="Open Sans"/>
            </a:endParaRPr>
          </a:p>
        </p:txBody>
      </p:sp>
      <p:pic>
        <p:nvPicPr>
          <p:cNvPr id="11" name="Google Shape;152;p8">
            <a:extLst>
              <a:ext uri="{FF2B5EF4-FFF2-40B4-BE49-F238E27FC236}">
                <a16:creationId xmlns:a16="http://schemas.microsoft.com/office/drawing/2014/main" id="{A706BB2F-2D86-F043-A587-B6D2D198ABBA}"/>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70c9dc62ad_0_3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Global Variable Reference</a:t>
            </a:r>
            <a:endParaRPr/>
          </a:p>
        </p:txBody>
      </p:sp>
      <p:sp>
        <p:nvSpPr>
          <p:cNvPr id="1099" name="Google Shape;1099;g70c9dc62ad_0_395"/>
          <p:cNvSpPr txBox="1">
            <a:spLocks noGrp="1"/>
          </p:cNvSpPr>
          <p:nvPr>
            <p:ph type="body" idx="1"/>
          </p:nvPr>
        </p:nvSpPr>
        <p:spPr>
          <a:xfrm>
            <a:off x="1252077" y="1364483"/>
            <a:ext cx="13781100" cy="6087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Global Variable Reference page: </a:t>
            </a:r>
            <a:endParaRPr>
              <a:solidFill>
                <a:srgbClr val="434343"/>
              </a:solidFill>
            </a:endParaRPr>
          </a:p>
        </p:txBody>
      </p:sp>
      <p:pic>
        <p:nvPicPr>
          <p:cNvPr id="1100" name="Google Shape;1100;g70c9dc62ad_0_395"/>
          <p:cNvPicPr preferRelativeResize="0"/>
          <p:nvPr/>
        </p:nvPicPr>
        <p:blipFill rotWithShape="1">
          <a:blip r:embed="rId3">
            <a:alphaModFix/>
          </a:blip>
          <a:srcRect t="19015"/>
          <a:stretch/>
        </p:blipFill>
        <p:spPr>
          <a:xfrm>
            <a:off x="2086225" y="2422800"/>
            <a:ext cx="12083550" cy="5369701"/>
          </a:xfrm>
          <a:prstGeom prst="rect">
            <a:avLst/>
          </a:prstGeom>
          <a:noFill/>
          <a:ln w="25400">
            <a:solidFill>
              <a:schemeClr val="bg1">
                <a:lumMod val="50000"/>
              </a:schemeClr>
            </a:solidFill>
          </a:ln>
        </p:spPr>
      </p:pic>
      <p:pic>
        <p:nvPicPr>
          <p:cNvPr id="6" name="Google Shape;152;p8">
            <a:extLst>
              <a:ext uri="{FF2B5EF4-FFF2-40B4-BE49-F238E27FC236}">
                <a16:creationId xmlns:a16="http://schemas.microsoft.com/office/drawing/2014/main" id="{8CE77602-595B-8941-AA06-EAD6C50A566F}"/>
              </a:ext>
            </a:extLst>
          </p:cNvPr>
          <p:cNvPicPr preferRelativeResize="0"/>
          <p:nvPr/>
        </p:nvPicPr>
        <p:blipFill rotWithShape="1">
          <a:blip r:embed="rId4">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70c9dc62ad_0_404"/>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Declarative Directive Generator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78ea6e5d42_0_5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Declarative Directive Generator</a:t>
            </a:r>
            <a:endParaRPr/>
          </a:p>
        </p:txBody>
      </p:sp>
      <p:sp>
        <p:nvSpPr>
          <p:cNvPr id="1113" name="Google Shape;1113;g78ea6e5d42_0_568"/>
          <p:cNvSpPr txBox="1">
            <a:spLocks noGrp="1"/>
          </p:cNvSpPr>
          <p:nvPr>
            <p:ph type="body" idx="1"/>
          </p:nvPr>
        </p:nvSpPr>
        <p:spPr>
          <a:xfrm>
            <a:off x="1110068" y="1359803"/>
            <a:ext cx="14458177" cy="3427500"/>
          </a:xfrm>
          <a:prstGeom prst="rect">
            <a:avLst/>
          </a:prstGeom>
          <a:noFill/>
          <a:ln>
            <a:noFill/>
          </a:ln>
        </p:spPr>
        <p:txBody>
          <a:bodyPr spcFirstLastPara="1" wrap="square" lIns="91425" tIns="0" rIns="91425" bIns="0" anchor="t" anchorCtr="0">
            <a:noAutofit/>
          </a:bodyPr>
          <a:lstStyle/>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Snippet Generator does not cover the </a:t>
            </a:r>
            <a:r>
              <a:rPr lang="en-US" i="1" dirty="0">
                <a:solidFill>
                  <a:srgbClr val="434343"/>
                </a:solidFill>
              </a:rPr>
              <a:t>sections</a:t>
            </a:r>
            <a:r>
              <a:rPr lang="en-US" dirty="0">
                <a:solidFill>
                  <a:srgbClr val="434343"/>
                </a:solidFill>
              </a:rPr>
              <a:t> and </a:t>
            </a:r>
            <a:r>
              <a:rPr lang="en-US" i="1" dirty="0">
                <a:solidFill>
                  <a:srgbClr val="434343"/>
                </a:solidFill>
              </a:rPr>
              <a:t>directives</a:t>
            </a:r>
            <a:r>
              <a:rPr lang="en-US" dirty="0">
                <a:solidFill>
                  <a:srgbClr val="434343"/>
                </a:solidFill>
              </a:rPr>
              <a:t> used to define a Declarative Pipeline.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a:t>
            </a:r>
            <a:r>
              <a:rPr lang="en-US" i="1" dirty="0">
                <a:solidFill>
                  <a:srgbClr val="434343"/>
                </a:solidFill>
              </a:rPr>
              <a:t>Declarative Directive Generator</a:t>
            </a:r>
            <a:r>
              <a:rPr lang="en-US" dirty="0">
                <a:solidFill>
                  <a:srgbClr val="434343"/>
                </a:solidFill>
              </a:rPr>
              <a:t> utility helps generate </a:t>
            </a:r>
            <a:r>
              <a:rPr lang="en-US" i="1" dirty="0">
                <a:solidFill>
                  <a:srgbClr val="434343"/>
                </a:solidFill>
              </a:rPr>
              <a:t>sections</a:t>
            </a:r>
            <a:r>
              <a:rPr lang="en-US" dirty="0">
                <a:solidFill>
                  <a:srgbClr val="434343"/>
                </a:solidFill>
              </a:rPr>
              <a:t> and </a:t>
            </a:r>
            <a:r>
              <a:rPr lang="en-US" i="1" dirty="0">
                <a:solidFill>
                  <a:srgbClr val="434343"/>
                </a:solidFill>
              </a:rPr>
              <a:t>directives</a:t>
            </a:r>
            <a:r>
              <a:rPr lang="en-US" dirty="0">
                <a:solidFill>
                  <a:srgbClr val="434343"/>
                </a:solidFill>
              </a:rPr>
              <a:t>. </a:t>
            </a: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The Directive Generator allows you to:</a:t>
            </a: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0" lvl="0" indent="0" algn="l" rtl="0">
              <a:lnSpc>
                <a:spcPct val="150000"/>
              </a:lnSpc>
              <a:spcBef>
                <a:spcPts val="0"/>
              </a:spcBef>
              <a:spcAft>
                <a:spcPts val="0"/>
              </a:spcAft>
            </a:pPr>
            <a:endParaRPr dirty="0">
              <a:solidFill>
                <a:srgbClr val="434343"/>
              </a:solidFill>
            </a:endParaRPr>
          </a:p>
          <a:p>
            <a:pPr marL="342900" lvl="0" indent="-342900" algn="l" rtl="0">
              <a:lnSpc>
                <a:spcPct val="150000"/>
              </a:lnSpc>
              <a:spcBef>
                <a:spcPts val="0"/>
              </a:spcBef>
              <a:spcAft>
                <a:spcPts val="0"/>
              </a:spcAft>
              <a:buFont typeface="Arial" panose="020B0604020202020204" pitchFamily="34" charset="0"/>
              <a:buChar char="•"/>
            </a:pPr>
            <a:endParaRPr dirty="0">
              <a:solidFill>
                <a:srgbClr val="434343"/>
              </a:solidFill>
            </a:endParaRPr>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dirty="0">
                <a:solidFill>
                  <a:srgbClr val="434343"/>
                </a:solidFill>
              </a:rPr>
              <a:t> You can then use the generated script in your Declarative Pipeline.</a:t>
            </a:r>
            <a:endParaRPr dirty="0">
              <a:solidFill>
                <a:srgbClr val="434343"/>
              </a:solidFill>
            </a:endParaRPr>
          </a:p>
        </p:txBody>
      </p:sp>
      <p:sp>
        <p:nvSpPr>
          <p:cNvPr id="1114" name="Google Shape;1114;g78ea6e5d42_0_568"/>
          <p:cNvSpPr/>
          <p:nvPr/>
        </p:nvSpPr>
        <p:spPr>
          <a:xfrm>
            <a:off x="3117900" y="3636250"/>
            <a:ext cx="3756600" cy="34275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FFFFFF"/>
              </a:solidFill>
              <a:latin typeface="Open Sans"/>
              <a:ea typeface="Open Sans"/>
              <a:cs typeface="Open Sans"/>
              <a:sym typeface="Open Sans"/>
            </a:endParaRPr>
          </a:p>
        </p:txBody>
      </p:sp>
      <p:sp>
        <p:nvSpPr>
          <p:cNvPr id="1115" name="Google Shape;1115;g78ea6e5d42_0_568"/>
          <p:cNvSpPr/>
          <p:nvPr/>
        </p:nvSpPr>
        <p:spPr>
          <a:xfrm>
            <a:off x="6509258" y="3636250"/>
            <a:ext cx="3756600" cy="34275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FFFFFF"/>
              </a:solidFill>
              <a:latin typeface="Open Sans"/>
              <a:ea typeface="Open Sans"/>
              <a:cs typeface="Open Sans"/>
              <a:sym typeface="Open Sans"/>
            </a:endParaRPr>
          </a:p>
        </p:txBody>
      </p:sp>
      <p:sp>
        <p:nvSpPr>
          <p:cNvPr id="1116" name="Google Shape;1116;g78ea6e5d42_0_568"/>
          <p:cNvSpPr/>
          <p:nvPr/>
        </p:nvSpPr>
        <p:spPr>
          <a:xfrm>
            <a:off x="9900617" y="3636250"/>
            <a:ext cx="3756600" cy="3427500"/>
          </a:xfrm>
          <a:prstGeom prst="ellipse">
            <a:avLst/>
          </a:prstGeom>
          <a:solidFill>
            <a:srgbClr val="A5A5A5">
              <a:alpha val="917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FFFFFF"/>
              </a:solidFill>
              <a:latin typeface="Open Sans"/>
              <a:ea typeface="Open Sans"/>
              <a:cs typeface="Open Sans"/>
              <a:sym typeface="Open Sans"/>
            </a:endParaRPr>
          </a:p>
        </p:txBody>
      </p:sp>
      <p:sp>
        <p:nvSpPr>
          <p:cNvPr id="1117" name="Google Shape;1117;g78ea6e5d42_0_568"/>
          <p:cNvSpPr txBox="1"/>
          <p:nvPr/>
        </p:nvSpPr>
        <p:spPr>
          <a:xfrm>
            <a:off x="3255193" y="4836030"/>
            <a:ext cx="3294390" cy="121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400" b="1" dirty="0">
                <a:solidFill>
                  <a:srgbClr val="FFFFFF"/>
                </a:solidFill>
                <a:latin typeface="Open Sans"/>
                <a:ea typeface="Open Sans"/>
                <a:cs typeface="Open Sans"/>
                <a:sym typeface="Open Sans"/>
              </a:rPr>
              <a:t>Choose a Declarative directive</a:t>
            </a:r>
            <a:endParaRPr sz="2400" b="1" dirty="0">
              <a:solidFill>
                <a:srgbClr val="FFFFFF"/>
              </a:solidFill>
              <a:latin typeface="Open Sans"/>
              <a:ea typeface="Open Sans"/>
              <a:cs typeface="Open Sans"/>
              <a:sym typeface="Open Sans"/>
            </a:endParaRPr>
          </a:p>
        </p:txBody>
      </p:sp>
      <p:sp>
        <p:nvSpPr>
          <p:cNvPr id="1118" name="Google Shape;1118;g78ea6e5d42_0_568"/>
          <p:cNvSpPr txBox="1"/>
          <p:nvPr/>
        </p:nvSpPr>
        <p:spPr>
          <a:xfrm>
            <a:off x="6819743" y="4836030"/>
            <a:ext cx="2994900" cy="12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2400" b="1" dirty="0">
                <a:solidFill>
                  <a:srgbClr val="FFFFFF"/>
                </a:solidFill>
                <a:latin typeface="Open Sans"/>
                <a:ea typeface="Open Sans"/>
                <a:cs typeface="Open Sans"/>
                <a:sym typeface="Open Sans"/>
              </a:rPr>
              <a:t>Configure it in a form</a:t>
            </a:r>
            <a:endParaRPr sz="2400" b="1" dirty="0">
              <a:solidFill>
                <a:srgbClr val="FFFFFF"/>
              </a:solidFill>
              <a:latin typeface="Open Sans"/>
              <a:ea typeface="Open Sans"/>
              <a:cs typeface="Open Sans"/>
              <a:sym typeface="Open Sans"/>
            </a:endParaRPr>
          </a:p>
        </p:txBody>
      </p:sp>
      <p:sp>
        <p:nvSpPr>
          <p:cNvPr id="1119" name="Google Shape;1119;g78ea6e5d42_0_568"/>
          <p:cNvSpPr txBox="1"/>
          <p:nvPr/>
        </p:nvSpPr>
        <p:spPr>
          <a:xfrm>
            <a:off x="10281440" y="4836030"/>
            <a:ext cx="2994900" cy="121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400" b="1" dirty="0">
                <a:solidFill>
                  <a:srgbClr val="FFFFFF"/>
                </a:solidFill>
                <a:latin typeface="Open Sans"/>
                <a:ea typeface="Open Sans"/>
                <a:cs typeface="Open Sans"/>
                <a:sym typeface="Open Sans"/>
              </a:rPr>
              <a:t>Generate the configuration for that directive</a:t>
            </a:r>
            <a:endParaRPr sz="2400" b="1" dirty="0">
              <a:solidFill>
                <a:srgbClr val="FFFFFF"/>
              </a:solidFill>
              <a:latin typeface="Open Sans"/>
              <a:ea typeface="Open Sans"/>
              <a:cs typeface="Open Sans"/>
              <a:sym typeface="Open Sans"/>
            </a:endParaRPr>
          </a:p>
        </p:txBody>
      </p:sp>
      <p:pic>
        <p:nvPicPr>
          <p:cNvPr id="11" name="Google Shape;152;p8">
            <a:extLst>
              <a:ext uri="{FF2B5EF4-FFF2-40B4-BE49-F238E27FC236}">
                <a16:creationId xmlns:a16="http://schemas.microsoft.com/office/drawing/2014/main" id="{119065AD-00F8-514F-BBE3-074C076EDB29}"/>
              </a:ext>
            </a:extLst>
          </p:cNvPr>
          <p:cNvPicPr preferRelativeResize="0"/>
          <p:nvPr/>
        </p:nvPicPr>
        <p:blipFill rotWithShape="1">
          <a:blip r:embed="rId3">
            <a:alphaModFix/>
          </a:blip>
          <a:srcRect t="6807" b="6798"/>
          <a:stretch/>
        </p:blipFill>
        <p:spPr>
          <a:xfrm>
            <a:off x="3816900" y="917575"/>
            <a:ext cx="8698347" cy="91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70c9dc62ad_0_41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Declarative Directive Generator</a:t>
            </a:r>
            <a:endParaRPr/>
          </a:p>
        </p:txBody>
      </p:sp>
      <p:sp>
        <p:nvSpPr>
          <p:cNvPr id="1126" name="Google Shape;1126;g70c9dc62ad_0_418"/>
          <p:cNvSpPr txBox="1">
            <a:spLocks noGrp="1"/>
          </p:cNvSpPr>
          <p:nvPr>
            <p:ph type="body" idx="1"/>
          </p:nvPr>
        </p:nvSpPr>
        <p:spPr>
          <a:xfrm>
            <a:off x="1275523" y="1339911"/>
            <a:ext cx="13781100" cy="6087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Declarative Directive Generator page: </a:t>
            </a:r>
            <a:endParaRPr>
              <a:solidFill>
                <a:srgbClr val="434343"/>
              </a:solidFill>
            </a:endParaRPr>
          </a:p>
        </p:txBody>
      </p:sp>
      <p:pic>
        <p:nvPicPr>
          <p:cNvPr id="1127" name="Google Shape;1127;g70c9dc62ad_0_418"/>
          <p:cNvPicPr preferRelativeResize="0"/>
          <p:nvPr/>
        </p:nvPicPr>
        <p:blipFill rotWithShape="1">
          <a:blip r:embed="rId3">
            <a:alphaModFix/>
          </a:blip>
          <a:srcRect t="19488" b="17419"/>
          <a:stretch/>
        </p:blipFill>
        <p:spPr>
          <a:xfrm>
            <a:off x="1429674" y="2707116"/>
            <a:ext cx="13717798" cy="4748761"/>
          </a:xfrm>
          <a:prstGeom prst="rect">
            <a:avLst/>
          </a:prstGeom>
          <a:noFill/>
          <a:ln w="22225">
            <a:solidFill>
              <a:schemeClr val="bg1">
                <a:lumMod val="50000"/>
              </a:schemeClr>
            </a:solidFill>
          </a:ln>
        </p:spPr>
      </p:pic>
      <p:pic>
        <p:nvPicPr>
          <p:cNvPr id="6" name="Google Shape;152;p8">
            <a:extLst>
              <a:ext uri="{FF2B5EF4-FFF2-40B4-BE49-F238E27FC236}">
                <a16:creationId xmlns:a16="http://schemas.microsoft.com/office/drawing/2014/main" id="{F613EE80-EC74-124C-B428-5FB6A6BAE8E1}"/>
              </a:ext>
            </a:extLst>
          </p:cNvPr>
          <p:cNvPicPr preferRelativeResize="0"/>
          <p:nvPr/>
        </p:nvPicPr>
        <p:blipFill rotWithShape="1">
          <a:blip r:embed="rId4">
            <a:alphaModFix/>
          </a:blip>
          <a:srcRect t="6807" b="6798"/>
          <a:stretch/>
        </p:blipFill>
        <p:spPr>
          <a:xfrm>
            <a:off x="3816900" y="917575"/>
            <a:ext cx="8698347" cy="91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78ea6e5d42_0_5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Declarative Directive Generator</a:t>
            </a:r>
            <a:endParaRPr/>
          </a:p>
        </p:txBody>
      </p:sp>
      <p:sp>
        <p:nvSpPr>
          <p:cNvPr id="1134" name="Google Shape;1134;g78ea6e5d42_0_583"/>
          <p:cNvSpPr txBox="1">
            <a:spLocks noGrp="1"/>
          </p:cNvSpPr>
          <p:nvPr>
            <p:ph type="body" idx="1"/>
          </p:nvPr>
        </p:nvSpPr>
        <p:spPr>
          <a:xfrm>
            <a:off x="1309322" y="1329276"/>
            <a:ext cx="13781100"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dirty="0">
                <a:solidFill>
                  <a:srgbClr val="434343"/>
                </a:solidFill>
              </a:rPr>
              <a:t>Steps to generate a Declarative directive using the Declarative Directive Generator:</a:t>
            </a:r>
            <a:endParaRPr dirty="0">
              <a:solidFill>
                <a:srgbClr val="434343"/>
              </a:solidFill>
            </a:endParaRPr>
          </a:p>
          <a:p>
            <a:pPr marL="0" lvl="0" indent="0" algn="ctr" rtl="0">
              <a:lnSpc>
                <a:spcPct val="115000"/>
              </a:lnSpc>
              <a:spcBef>
                <a:spcPts val="0"/>
              </a:spcBef>
              <a:spcAft>
                <a:spcPts val="0"/>
              </a:spcAft>
              <a:buNone/>
            </a:pPr>
            <a:endParaRPr dirty="0">
              <a:solidFill>
                <a:srgbClr val="434343"/>
              </a:solidFill>
            </a:endParaRPr>
          </a:p>
        </p:txBody>
      </p:sp>
      <p:grpSp>
        <p:nvGrpSpPr>
          <p:cNvPr id="1135" name="Google Shape;1135;g78ea6e5d42_0_583"/>
          <p:cNvGrpSpPr/>
          <p:nvPr/>
        </p:nvGrpSpPr>
        <p:grpSpPr>
          <a:xfrm>
            <a:off x="1578146" y="2687615"/>
            <a:ext cx="2398534" cy="2466434"/>
            <a:chOff x="861348" y="1217561"/>
            <a:chExt cx="1349158" cy="1387352"/>
          </a:xfrm>
        </p:grpSpPr>
        <p:sp>
          <p:nvSpPr>
            <p:cNvPr id="1136" name="Google Shape;1136;g78ea6e5d42_0_583"/>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137" name="Google Shape;1137;g78ea6e5d42_0_583"/>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5B9BD5"/>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38" name="Google Shape;1138;g78ea6e5d42_0_583"/>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1E4E79"/>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139" name="Google Shape;1139;g78ea6e5d42_0_583"/>
          <p:cNvSpPr txBox="1"/>
          <p:nvPr/>
        </p:nvSpPr>
        <p:spPr>
          <a:xfrm>
            <a:off x="1206689" y="5153994"/>
            <a:ext cx="33390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dirty="0">
                <a:solidFill>
                  <a:srgbClr val="434343"/>
                </a:solidFill>
                <a:latin typeface="Open Sans"/>
                <a:ea typeface="Open Sans"/>
                <a:cs typeface="Open Sans"/>
                <a:sym typeface="Open Sans"/>
              </a:rPr>
              <a:t>Navigate to the Pipeline Syntax link at </a:t>
            </a:r>
            <a:r>
              <a:rPr lang="en-US" sz="2200" i="1" dirty="0">
                <a:solidFill>
                  <a:srgbClr val="434343"/>
                </a:solidFill>
                <a:latin typeface="Open Sans"/>
                <a:ea typeface="Open Sans"/>
                <a:cs typeface="Open Sans"/>
                <a:sym typeface="Open Sans"/>
              </a:rPr>
              <a:t>${YOUR_JENKINS_URL}/directive-generator</a:t>
            </a:r>
            <a:r>
              <a:rPr lang="en-US" sz="2200" dirty="0">
                <a:solidFill>
                  <a:srgbClr val="434343"/>
                </a:solidFill>
                <a:latin typeface="Open Sans"/>
                <a:ea typeface="Open Sans"/>
                <a:cs typeface="Open Sans"/>
                <a:sym typeface="Open Sans"/>
              </a:rPr>
              <a:t>.</a:t>
            </a:r>
            <a:endParaRPr sz="2489" b="1" dirty="0">
              <a:solidFill>
                <a:srgbClr val="44494E"/>
              </a:solidFill>
              <a:latin typeface="Calibri"/>
              <a:ea typeface="Calibri"/>
              <a:cs typeface="Calibri"/>
              <a:sym typeface="Calibri"/>
            </a:endParaRPr>
          </a:p>
        </p:txBody>
      </p:sp>
      <p:sp>
        <p:nvSpPr>
          <p:cNvPr id="1140" name="Google Shape;1140;g78ea6e5d42_0_583"/>
          <p:cNvSpPr/>
          <p:nvPr/>
        </p:nvSpPr>
        <p:spPr>
          <a:xfrm>
            <a:off x="1840666" y="2593313"/>
            <a:ext cx="873900" cy="873900"/>
          </a:xfrm>
          <a:prstGeom prst="ellipse">
            <a:avLst/>
          </a:prstGeom>
          <a:solidFill>
            <a:srgbClr val="5B9BD5"/>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41" name="Google Shape;1141;g78ea6e5d42_0_583"/>
          <p:cNvSpPr txBox="1"/>
          <p:nvPr/>
        </p:nvSpPr>
        <p:spPr>
          <a:xfrm>
            <a:off x="1976852" y="2737834"/>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01</a:t>
            </a:r>
            <a:endParaRPr/>
          </a:p>
        </p:txBody>
      </p:sp>
      <p:grpSp>
        <p:nvGrpSpPr>
          <p:cNvPr id="1142" name="Google Shape;1142;g78ea6e5d42_0_583"/>
          <p:cNvGrpSpPr/>
          <p:nvPr/>
        </p:nvGrpSpPr>
        <p:grpSpPr>
          <a:xfrm>
            <a:off x="5157681" y="2687615"/>
            <a:ext cx="2398534" cy="2466434"/>
            <a:chOff x="861348" y="1217561"/>
            <a:chExt cx="1349158" cy="1387352"/>
          </a:xfrm>
        </p:grpSpPr>
        <p:sp>
          <p:nvSpPr>
            <p:cNvPr id="1143" name="Google Shape;1143;g78ea6e5d42_0_583"/>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144" name="Google Shape;1144;g78ea6e5d42_0_583"/>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ED7D31"/>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45" name="Google Shape;1145;g78ea6e5d42_0_583"/>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833C0B"/>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146" name="Google Shape;1146;g78ea6e5d42_0_583"/>
          <p:cNvSpPr txBox="1"/>
          <p:nvPr/>
        </p:nvSpPr>
        <p:spPr>
          <a:xfrm>
            <a:off x="5337515" y="5153992"/>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a:solidFill>
                  <a:srgbClr val="434343"/>
                </a:solidFill>
                <a:latin typeface="Open Sans"/>
                <a:ea typeface="Open Sans"/>
                <a:cs typeface="Open Sans"/>
                <a:sym typeface="Open Sans"/>
              </a:rPr>
              <a:t>Select the desired directive in the dropdown menu.</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200">
              <a:solidFill>
                <a:srgbClr val="434343"/>
              </a:solidFill>
              <a:latin typeface="Open Sans"/>
              <a:ea typeface="Open Sans"/>
              <a:cs typeface="Open Sans"/>
              <a:sym typeface="Open Sans"/>
            </a:endParaRPr>
          </a:p>
        </p:txBody>
      </p:sp>
      <p:sp>
        <p:nvSpPr>
          <p:cNvPr id="1147" name="Google Shape;1147;g78ea6e5d42_0_583"/>
          <p:cNvSpPr/>
          <p:nvPr/>
        </p:nvSpPr>
        <p:spPr>
          <a:xfrm>
            <a:off x="5420200" y="2593313"/>
            <a:ext cx="873900" cy="873900"/>
          </a:xfrm>
          <a:prstGeom prst="ellipse">
            <a:avLst/>
          </a:prstGeom>
          <a:solidFill>
            <a:srgbClr val="ED7D31"/>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48" name="Google Shape;1148;g78ea6e5d42_0_583"/>
          <p:cNvSpPr txBox="1"/>
          <p:nvPr/>
        </p:nvSpPr>
        <p:spPr>
          <a:xfrm>
            <a:off x="5556386" y="2737834"/>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02</a:t>
            </a:r>
            <a:endParaRPr/>
          </a:p>
        </p:txBody>
      </p:sp>
      <p:grpSp>
        <p:nvGrpSpPr>
          <p:cNvPr id="1149" name="Google Shape;1149;g78ea6e5d42_0_583"/>
          <p:cNvGrpSpPr/>
          <p:nvPr/>
        </p:nvGrpSpPr>
        <p:grpSpPr>
          <a:xfrm>
            <a:off x="8737215" y="2687615"/>
            <a:ext cx="2398534" cy="2466434"/>
            <a:chOff x="861348" y="1217561"/>
            <a:chExt cx="1349158" cy="1387352"/>
          </a:xfrm>
        </p:grpSpPr>
        <p:sp>
          <p:nvSpPr>
            <p:cNvPr id="1150" name="Google Shape;1150;g78ea6e5d42_0_583"/>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151" name="Google Shape;1151;g78ea6e5d42_0_583"/>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A5A5A5"/>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52" name="Google Shape;1152;g78ea6e5d42_0_583"/>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525252"/>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153" name="Google Shape;1153;g78ea6e5d42_0_583"/>
          <p:cNvSpPr txBox="1"/>
          <p:nvPr/>
        </p:nvSpPr>
        <p:spPr>
          <a:xfrm>
            <a:off x="8787941" y="5153990"/>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a:solidFill>
                  <a:srgbClr val="434343"/>
                </a:solidFill>
                <a:latin typeface="Open Sans"/>
                <a:ea typeface="Open Sans"/>
                <a:cs typeface="Open Sans"/>
                <a:sym typeface="Open Sans"/>
              </a:rPr>
              <a:t>Use the dynamically populated area to configure the selected directive.</a:t>
            </a:r>
            <a:endParaRPr sz="22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154" name="Google Shape;1154;g78ea6e5d42_0_583"/>
          <p:cNvSpPr/>
          <p:nvPr/>
        </p:nvSpPr>
        <p:spPr>
          <a:xfrm>
            <a:off x="8999735" y="2593313"/>
            <a:ext cx="873900" cy="873900"/>
          </a:xfrm>
          <a:prstGeom prst="ellipse">
            <a:avLst/>
          </a:prstGeom>
          <a:solidFill>
            <a:srgbClr val="A5A5A5"/>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55" name="Google Shape;1155;g78ea6e5d42_0_583"/>
          <p:cNvSpPr txBox="1"/>
          <p:nvPr/>
        </p:nvSpPr>
        <p:spPr>
          <a:xfrm>
            <a:off x="9135921" y="2737834"/>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03</a:t>
            </a:r>
            <a:endParaRPr/>
          </a:p>
        </p:txBody>
      </p:sp>
      <p:grpSp>
        <p:nvGrpSpPr>
          <p:cNvPr id="1156" name="Google Shape;1156;g78ea6e5d42_0_583"/>
          <p:cNvGrpSpPr/>
          <p:nvPr/>
        </p:nvGrpSpPr>
        <p:grpSpPr>
          <a:xfrm>
            <a:off x="12316749" y="2687615"/>
            <a:ext cx="2398534" cy="2466434"/>
            <a:chOff x="861348" y="1217561"/>
            <a:chExt cx="1349158" cy="1387352"/>
          </a:xfrm>
        </p:grpSpPr>
        <p:sp>
          <p:nvSpPr>
            <p:cNvPr id="1157" name="Google Shape;1157;g78ea6e5d42_0_583"/>
            <p:cNvSpPr/>
            <p:nvPr/>
          </p:nvSpPr>
          <p:spPr>
            <a:xfrm rot="-3359998">
              <a:off x="1404143" y="1702653"/>
              <a:ext cx="792283" cy="455232"/>
            </a:xfrm>
            <a:custGeom>
              <a:avLst/>
              <a:gdLst/>
              <a:ahLst/>
              <a:cxnLst/>
              <a:rect l="l" t="t" r="r" b="b"/>
              <a:pathLst>
                <a:path w="1086" h="624" extrusionOk="0">
                  <a:moveTo>
                    <a:pt x="361" y="0"/>
                  </a:moveTo>
                  <a:lnTo>
                    <a:pt x="361" y="0"/>
                  </a:lnTo>
                  <a:lnTo>
                    <a:pt x="0" y="624"/>
                  </a:lnTo>
                  <a:lnTo>
                    <a:pt x="725" y="624"/>
                  </a:lnTo>
                  <a:lnTo>
                    <a:pt x="1086" y="0"/>
                  </a:lnTo>
                  <a:lnTo>
                    <a:pt x="361"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158" name="Google Shape;1158;g78ea6e5d42_0_583"/>
            <p:cNvSpPr/>
            <p:nvPr/>
          </p:nvSpPr>
          <p:spPr>
            <a:xfrm rot="-3359998">
              <a:off x="1024922" y="1444677"/>
              <a:ext cx="792283" cy="459611"/>
            </a:xfrm>
            <a:custGeom>
              <a:avLst/>
              <a:gdLst/>
              <a:ahLst/>
              <a:cxnLst/>
              <a:rect l="l" t="t" r="r" b="b"/>
              <a:pathLst>
                <a:path w="1086" h="630" extrusionOk="0">
                  <a:moveTo>
                    <a:pt x="0" y="0"/>
                  </a:moveTo>
                  <a:lnTo>
                    <a:pt x="0" y="0"/>
                  </a:lnTo>
                  <a:lnTo>
                    <a:pt x="361" y="630"/>
                  </a:lnTo>
                  <a:lnTo>
                    <a:pt x="1086" y="630"/>
                  </a:lnTo>
                  <a:lnTo>
                    <a:pt x="725" y="0"/>
                  </a:lnTo>
                  <a:lnTo>
                    <a:pt x="0" y="0"/>
                  </a:lnTo>
                  <a:close/>
                </a:path>
              </a:pathLst>
            </a:custGeom>
            <a:solidFill>
              <a:srgbClr val="FFC000"/>
            </a:solidFill>
            <a:ln>
              <a:noFill/>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59" name="Google Shape;1159;g78ea6e5d42_0_583"/>
            <p:cNvSpPr/>
            <p:nvPr/>
          </p:nvSpPr>
          <p:spPr>
            <a:xfrm rot="-3359998">
              <a:off x="1124315" y="1673061"/>
              <a:ext cx="527459" cy="914846"/>
            </a:xfrm>
            <a:custGeom>
              <a:avLst/>
              <a:gdLst/>
              <a:ahLst/>
              <a:cxnLst/>
              <a:rect l="l" t="t" r="r" b="b"/>
              <a:pathLst>
                <a:path w="723" h="1254" extrusionOk="0">
                  <a:moveTo>
                    <a:pt x="362" y="0"/>
                  </a:moveTo>
                  <a:lnTo>
                    <a:pt x="0" y="628"/>
                  </a:lnTo>
                  <a:lnTo>
                    <a:pt x="362" y="1254"/>
                  </a:lnTo>
                  <a:lnTo>
                    <a:pt x="723" y="630"/>
                  </a:lnTo>
                  <a:lnTo>
                    <a:pt x="362" y="0"/>
                  </a:lnTo>
                  <a:close/>
                </a:path>
              </a:pathLst>
            </a:custGeom>
            <a:solidFill>
              <a:srgbClr val="7F6000"/>
            </a:solidFill>
            <a:ln>
              <a:noFill/>
            </a:ln>
            <a:effectLst>
              <a:outerShdw blurRad="76200" sy="23000" kx="1200090" algn="br" rotWithShape="0">
                <a:srgbClr val="000000">
                  <a:alpha val="7840"/>
                </a:srgbClr>
              </a:outerShdw>
            </a:effectLst>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grpSp>
      <p:sp>
        <p:nvSpPr>
          <p:cNvPr id="1160" name="Google Shape;1160;g78ea6e5d42_0_583"/>
          <p:cNvSpPr txBox="1"/>
          <p:nvPr/>
        </p:nvSpPr>
        <p:spPr>
          <a:xfrm>
            <a:off x="12238366" y="5153988"/>
            <a:ext cx="2658600" cy="1679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2200">
                <a:solidFill>
                  <a:srgbClr val="434343"/>
                </a:solidFill>
                <a:latin typeface="Open Sans"/>
                <a:ea typeface="Open Sans"/>
                <a:cs typeface="Open Sans"/>
                <a:sym typeface="Open Sans"/>
              </a:rPr>
              <a:t>Click Generate Directive to create the directive’s configuration to copy into your Pipeline.</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200">
              <a:solidFill>
                <a:srgbClr val="434343"/>
              </a:solidFill>
              <a:latin typeface="Open Sans"/>
              <a:ea typeface="Open Sans"/>
              <a:cs typeface="Open Sans"/>
              <a:sym typeface="Open Sans"/>
            </a:endParaRPr>
          </a:p>
        </p:txBody>
      </p:sp>
      <p:sp>
        <p:nvSpPr>
          <p:cNvPr id="1161" name="Google Shape;1161;g78ea6e5d42_0_583"/>
          <p:cNvSpPr/>
          <p:nvPr/>
        </p:nvSpPr>
        <p:spPr>
          <a:xfrm>
            <a:off x="12579269" y="2593313"/>
            <a:ext cx="873900" cy="873900"/>
          </a:xfrm>
          <a:prstGeom prst="ellipse">
            <a:avLst/>
          </a:prstGeom>
          <a:solidFill>
            <a:srgbClr val="FFC000"/>
          </a:solidFill>
          <a:ln w="38100" cap="flat" cmpd="sng">
            <a:solidFill>
              <a:srgbClr val="E7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alibri"/>
              <a:ea typeface="Calibri"/>
              <a:cs typeface="Calibri"/>
              <a:sym typeface="Calibri"/>
            </a:endParaRPr>
          </a:p>
        </p:txBody>
      </p:sp>
      <p:sp>
        <p:nvSpPr>
          <p:cNvPr id="1162" name="Google Shape;1162;g78ea6e5d42_0_583"/>
          <p:cNvSpPr txBox="1"/>
          <p:nvPr/>
        </p:nvSpPr>
        <p:spPr>
          <a:xfrm>
            <a:off x="12715455" y="2737834"/>
            <a:ext cx="601500" cy="584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FFFF"/>
                </a:solidFill>
                <a:latin typeface="Calibri"/>
                <a:ea typeface="Calibri"/>
                <a:cs typeface="Calibri"/>
                <a:sym typeface="Calibri"/>
              </a:rPr>
              <a:t>04</a:t>
            </a:r>
            <a:endParaRPr/>
          </a:p>
        </p:txBody>
      </p:sp>
      <p:pic>
        <p:nvPicPr>
          <p:cNvPr id="33" name="Google Shape;152;p8">
            <a:extLst>
              <a:ext uri="{FF2B5EF4-FFF2-40B4-BE49-F238E27FC236}">
                <a16:creationId xmlns:a16="http://schemas.microsoft.com/office/drawing/2014/main" id="{5AD6B6FF-6760-8946-A798-C179907D3C7B}"/>
              </a:ext>
            </a:extLst>
          </p:cNvPr>
          <p:cNvPicPr preferRelativeResize="0"/>
          <p:nvPr/>
        </p:nvPicPr>
        <p:blipFill rotWithShape="1">
          <a:blip r:embed="rId3">
            <a:alphaModFix/>
          </a:blip>
          <a:srcRect t="6807" b="6798"/>
          <a:stretch/>
        </p:blipFill>
        <p:spPr>
          <a:xfrm>
            <a:off x="3816900" y="917575"/>
            <a:ext cx="8698347" cy="91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78ea6e5d42_0_6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Restarting a Pipeline</a:t>
            </a:r>
            <a:endParaRPr/>
          </a:p>
        </p:txBody>
      </p:sp>
      <p:sp>
        <p:nvSpPr>
          <p:cNvPr id="1169" name="Google Shape;1169;g78ea6e5d42_0_617"/>
          <p:cNvSpPr txBox="1">
            <a:spLocks noGrp="1"/>
          </p:cNvSpPr>
          <p:nvPr>
            <p:ph type="body" idx="1"/>
          </p:nvPr>
        </p:nvSpPr>
        <p:spPr>
          <a:xfrm>
            <a:off x="1813450" y="1447725"/>
            <a:ext cx="13781100" cy="8871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434343"/>
                </a:solidFill>
              </a:rPr>
              <a:t>There are multiple ways to rerun or restart a completed Pipeline:</a:t>
            </a:r>
            <a:endParaRPr sz="2200">
              <a:solidFill>
                <a:srgbClr val="434343"/>
              </a:solidFill>
              <a:latin typeface="Open Sans"/>
              <a:ea typeface="Open Sans"/>
              <a:cs typeface="Open Sans"/>
              <a:sym typeface="Open Sans"/>
            </a:endParaRPr>
          </a:p>
        </p:txBody>
      </p:sp>
      <p:sp>
        <p:nvSpPr>
          <p:cNvPr id="1170" name="Google Shape;1170;g78ea6e5d42_0_617"/>
          <p:cNvSpPr/>
          <p:nvPr/>
        </p:nvSpPr>
        <p:spPr>
          <a:xfrm>
            <a:off x="2161939" y="2245650"/>
            <a:ext cx="119703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Replay: </a:t>
            </a:r>
            <a:endParaRPr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171" name="Google Shape;1171;g78ea6e5d42_0_617"/>
          <p:cNvSpPr txBox="1"/>
          <p:nvPr/>
        </p:nvSpPr>
        <p:spPr>
          <a:xfrm>
            <a:off x="2161939" y="3147750"/>
            <a:ext cx="11970300" cy="1233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The Replay feature allows for quick modifications and execution of an existing Pipeline without changing the Pipeline configuration or creating a new commit.</a:t>
            </a:r>
            <a:endParaRPr sz="2200">
              <a:solidFill>
                <a:srgbClr val="3F3F3F"/>
              </a:solidFill>
              <a:latin typeface="Open Sans"/>
              <a:ea typeface="Open Sans"/>
              <a:cs typeface="Open Sans"/>
              <a:sym typeface="Open Sans"/>
            </a:endParaRPr>
          </a:p>
        </p:txBody>
      </p:sp>
      <p:sp>
        <p:nvSpPr>
          <p:cNvPr id="1172" name="Google Shape;1172;g78ea6e5d42_0_617"/>
          <p:cNvSpPr/>
          <p:nvPr/>
        </p:nvSpPr>
        <p:spPr>
          <a:xfrm>
            <a:off x="2161939" y="4388400"/>
            <a:ext cx="119703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Restart from a stage:</a:t>
            </a:r>
            <a:endParaRPr sz="2200" b="1"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173" name="Google Shape;1173;g78ea6e5d42_0_617"/>
          <p:cNvSpPr txBox="1"/>
          <p:nvPr/>
        </p:nvSpPr>
        <p:spPr>
          <a:xfrm>
            <a:off x="2012389" y="4999800"/>
            <a:ext cx="12269400" cy="30441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You can restart any completed Declarative Pipeline from any top-level stage which ran in the Pipeline. This allows you to rerun a Pipeline from a stage which failed due to transient or environmental considerations. </a:t>
            </a:r>
            <a:endParaRPr sz="2200">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All inputs to the Pipeline, such as SCM information or build parameters will be the same. </a:t>
            </a:r>
            <a:endParaRPr sz="2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p:txBody>
      </p:sp>
      <p:pic>
        <p:nvPicPr>
          <p:cNvPr id="9" name="Google Shape;152;p8">
            <a:extLst>
              <a:ext uri="{FF2B5EF4-FFF2-40B4-BE49-F238E27FC236}">
                <a16:creationId xmlns:a16="http://schemas.microsoft.com/office/drawing/2014/main" id="{7AE00316-D3D2-194B-A82C-1D6E34EA39BF}"/>
              </a:ext>
            </a:extLst>
          </p:cNvPr>
          <p:cNvPicPr preferRelativeResize="0"/>
          <p:nvPr/>
        </p:nvPicPr>
        <p:blipFill rotWithShape="1">
          <a:blip r:embed="rId3">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70c9dc62ad_0_4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Restarting a Pipeline</a:t>
            </a:r>
            <a:endParaRPr/>
          </a:p>
        </p:txBody>
      </p:sp>
      <p:sp>
        <p:nvSpPr>
          <p:cNvPr id="1180" name="Google Shape;1180;g70c9dc62ad_0_454"/>
          <p:cNvSpPr txBox="1">
            <a:spLocks noGrp="1"/>
          </p:cNvSpPr>
          <p:nvPr>
            <p:ph type="body" idx="1"/>
          </p:nvPr>
        </p:nvSpPr>
        <p:spPr>
          <a:xfrm>
            <a:off x="1291891" y="1330472"/>
            <a:ext cx="13781100" cy="6096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US">
                <a:solidFill>
                  <a:srgbClr val="434343"/>
                </a:solidFill>
              </a:rPr>
              <a:t>The screenshot below shows the </a:t>
            </a:r>
            <a:r>
              <a:rPr lang="en-US" i="1">
                <a:solidFill>
                  <a:srgbClr val="434343"/>
                </a:solidFill>
              </a:rPr>
              <a:t>Replay</a:t>
            </a:r>
            <a:r>
              <a:rPr lang="en-US">
                <a:solidFill>
                  <a:srgbClr val="434343"/>
                </a:solidFill>
              </a:rPr>
              <a:t> option:</a:t>
            </a:r>
            <a:endParaRPr sz="2200">
              <a:solidFill>
                <a:srgbClr val="434343"/>
              </a:solidFill>
              <a:latin typeface="Open Sans"/>
              <a:ea typeface="Open Sans"/>
              <a:cs typeface="Open Sans"/>
              <a:sym typeface="Open Sans"/>
            </a:endParaRPr>
          </a:p>
        </p:txBody>
      </p:sp>
      <p:pic>
        <p:nvPicPr>
          <p:cNvPr id="1181" name="Google Shape;1181;g70c9dc62ad_0_454"/>
          <p:cNvPicPr preferRelativeResize="0"/>
          <p:nvPr/>
        </p:nvPicPr>
        <p:blipFill>
          <a:blip r:embed="rId3">
            <a:alphaModFix/>
          </a:blip>
          <a:stretch>
            <a:fillRect/>
          </a:stretch>
        </p:blipFill>
        <p:spPr>
          <a:xfrm>
            <a:off x="6539401" y="1940072"/>
            <a:ext cx="3214200" cy="6428400"/>
          </a:xfrm>
          <a:prstGeom prst="rect">
            <a:avLst/>
          </a:prstGeom>
          <a:noFill/>
          <a:ln>
            <a:noFill/>
          </a:ln>
        </p:spPr>
      </p:pic>
      <p:pic>
        <p:nvPicPr>
          <p:cNvPr id="6" name="Google Shape;152;p8">
            <a:extLst>
              <a:ext uri="{FF2B5EF4-FFF2-40B4-BE49-F238E27FC236}">
                <a16:creationId xmlns:a16="http://schemas.microsoft.com/office/drawing/2014/main" id="{F9133D13-E200-C446-BE0C-EFB21654E1A5}"/>
              </a:ext>
            </a:extLst>
          </p:cNvPr>
          <p:cNvPicPr preferRelativeResize="0"/>
          <p:nvPr/>
        </p:nvPicPr>
        <p:blipFill rotWithShape="1">
          <a:blip r:embed="rId4">
            <a:alphaModFix/>
          </a:blip>
          <a:srcRect t="6807" b="6798"/>
          <a:stretch/>
        </p:blipFill>
        <p:spPr>
          <a:xfrm>
            <a:off x="5465579" y="917575"/>
            <a:ext cx="5400988" cy="91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6d92413b9e_0_18"/>
          <p:cNvSpPr txBox="1">
            <a:spLocks noGrp="1"/>
          </p:cNvSpPr>
          <p:nvPr>
            <p:ph type="title"/>
          </p:nvPr>
        </p:nvSpPr>
        <p:spPr>
          <a:xfrm>
            <a:off x="633896" y="1253035"/>
            <a:ext cx="10666200" cy="6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Restarting a Pipeline</a:t>
            </a:r>
            <a:endParaRPr dirty="0">
              <a:solidFill>
                <a:schemeClr val="tx1">
                  <a:lumMod val="75000"/>
                  <a:lumOff val="25000"/>
                </a:schemeClr>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88" name="Google Shape;1188;g6d92413b9e_0_18"/>
          <p:cNvSpPr txBox="1">
            <a:spLocks noGrp="1"/>
          </p:cNvSpPr>
          <p:nvPr>
            <p:ph type="body" idx="1"/>
          </p:nvPr>
        </p:nvSpPr>
        <p:spPr>
          <a:xfrm>
            <a:off x="629880" y="2065291"/>
            <a:ext cx="14305320" cy="55275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400" b="1" dirty="0"/>
              <a:t>Problem Statement:</a:t>
            </a:r>
            <a:r>
              <a:rPr lang="en-US" sz="2400" dirty="0"/>
              <a:t> You have been asked to restart two Pipelines:</a:t>
            </a:r>
            <a:endParaRPr sz="2400" dirty="0"/>
          </a:p>
          <a:p>
            <a:pPr marL="393700" lvl="0" indent="-342900" algn="l" rtl="0">
              <a:lnSpc>
                <a:spcPct val="150000"/>
              </a:lnSpc>
              <a:spcBef>
                <a:spcPts val="1000"/>
              </a:spcBef>
              <a:spcAft>
                <a:spcPts val="0"/>
              </a:spcAft>
              <a:buClr>
                <a:srgbClr val="434343"/>
              </a:buClr>
              <a:buSzPts val="2800"/>
              <a:buFont typeface="Arial" panose="020B0604020202020204" pitchFamily="34" charset="0"/>
              <a:buChar char="•"/>
            </a:pPr>
            <a:r>
              <a:rPr lang="en-US" sz="2400" dirty="0"/>
              <a:t> one with some modifications</a:t>
            </a:r>
            <a:endParaRPr sz="2400" dirty="0"/>
          </a:p>
          <a:p>
            <a:pPr marL="393700" lvl="0" indent="-342900" algn="l" rtl="0">
              <a:lnSpc>
                <a:spcPct val="150000"/>
              </a:lnSpc>
              <a:spcBef>
                <a:spcPts val="0"/>
              </a:spcBef>
              <a:spcAft>
                <a:spcPts val="0"/>
              </a:spcAft>
              <a:buClr>
                <a:srgbClr val="434343"/>
              </a:buClr>
              <a:buSzPts val="2800"/>
              <a:buFont typeface="Arial" panose="020B0604020202020204" pitchFamily="34" charset="0"/>
              <a:buChar char="•"/>
            </a:pPr>
            <a:r>
              <a:rPr lang="en-US" sz="2400" dirty="0"/>
              <a:t> one with no modifications</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en-US" sz="2400" b="1" dirty="0"/>
              <a:t>Steps to perform:</a:t>
            </a:r>
            <a:endParaRPr sz="2400" b="1" dirty="0"/>
          </a:p>
          <a:p>
            <a:pPr marL="457200" lvl="0" indent="-368300" algn="l" rtl="0">
              <a:spcBef>
                <a:spcPts val="1000"/>
              </a:spcBef>
              <a:spcAft>
                <a:spcPts val="0"/>
              </a:spcAft>
              <a:buClr>
                <a:srgbClr val="434343"/>
              </a:buClr>
              <a:buSzPts val="2200"/>
              <a:buFont typeface="Open Sans"/>
              <a:buAutoNum type="arabicPeriod"/>
            </a:pPr>
            <a:r>
              <a:rPr lang="en-US" sz="2400" dirty="0">
                <a:solidFill>
                  <a:srgbClr val="434343"/>
                </a:solidFill>
              </a:rPr>
              <a:t>Use the Replay option in a previously completed run from the build history to restart a build with some modifications.</a:t>
            </a:r>
          </a:p>
          <a:p>
            <a:pPr marL="457200" lvl="0" indent="-368300" algn="l" rtl="0">
              <a:spcBef>
                <a:spcPts val="1000"/>
              </a:spcBef>
              <a:spcAft>
                <a:spcPts val="0"/>
              </a:spcAft>
              <a:buClr>
                <a:srgbClr val="434343"/>
              </a:buClr>
              <a:buSzPts val="2200"/>
              <a:buFont typeface="Open Sans"/>
              <a:buAutoNum type="arabicPeriod"/>
            </a:pPr>
            <a:endParaRPr sz="2400" dirty="0">
              <a:solidFill>
                <a:srgbClr val="434343"/>
              </a:solidFill>
            </a:endParaRPr>
          </a:p>
          <a:p>
            <a:pPr marL="457200" lvl="0" indent="-368300" algn="l" rtl="0">
              <a:spcBef>
                <a:spcPts val="0"/>
              </a:spcBef>
              <a:spcAft>
                <a:spcPts val="0"/>
              </a:spcAft>
              <a:buClr>
                <a:srgbClr val="434343"/>
              </a:buClr>
              <a:buSzPts val="2200"/>
              <a:buFont typeface="Open Sans"/>
              <a:buAutoNum type="arabicPeriod"/>
            </a:pPr>
            <a:r>
              <a:rPr lang="en-US" sz="2400" dirty="0">
                <a:solidFill>
                  <a:srgbClr val="434343"/>
                </a:solidFill>
              </a:rPr>
              <a:t>Use the Restart from Stage option in the Blue Ocean UI to restart a build with no modifications.</a:t>
            </a:r>
            <a:endParaRPr sz="2400" b="1" dirty="0"/>
          </a:p>
          <a:p>
            <a:pPr marL="0" lvl="0" indent="0" algn="l" rtl="0">
              <a:spcBef>
                <a:spcPts val="1000"/>
              </a:spcBef>
              <a:spcAft>
                <a:spcPts val="0"/>
              </a:spcAft>
              <a:buNone/>
            </a:pPr>
            <a:endParaRPr sz="2400" b="1" dirty="0"/>
          </a:p>
          <a:p>
            <a:pPr marL="0" lvl="0" indent="0" algn="l" rtl="0">
              <a:spcBef>
                <a:spcPts val="1000"/>
              </a:spcBef>
              <a:spcAft>
                <a:spcPts val="0"/>
              </a:spcAft>
              <a:buClr>
                <a:schemeClr val="dk1"/>
              </a:buClr>
              <a:buSzPts val="1100"/>
              <a:buFont typeface="Arial"/>
              <a:buNone/>
            </a:pPr>
            <a:endParaRPr sz="2400" dirty="0"/>
          </a:p>
          <a:p>
            <a:pPr marL="0" lvl="0" indent="0" algn="l" rtl="0">
              <a:spcBef>
                <a:spcPts val="1000"/>
              </a:spcBef>
              <a:spcAft>
                <a:spcPts val="0"/>
              </a:spcAft>
              <a:buNone/>
            </a:pP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78ea6e5d42_0_1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Advantages of Pipelines</a:t>
            </a:r>
            <a:endParaRPr/>
          </a:p>
        </p:txBody>
      </p:sp>
      <p:sp>
        <p:nvSpPr>
          <p:cNvPr id="478" name="Google Shape;478;g78ea6e5d42_0_117"/>
          <p:cNvSpPr/>
          <p:nvPr/>
        </p:nvSpPr>
        <p:spPr>
          <a:xfrm>
            <a:off x="8114524" y="2612052"/>
            <a:ext cx="1802779" cy="1483164"/>
          </a:xfrm>
          <a:custGeom>
            <a:avLst/>
            <a:gdLst/>
            <a:ahLst/>
            <a:cxnLst/>
            <a:rect l="l" t="t" r="r" b="b"/>
            <a:pathLst>
              <a:path w="2957" h="2434" extrusionOk="0">
                <a:moveTo>
                  <a:pt x="0" y="1064"/>
                </a:moveTo>
                <a:lnTo>
                  <a:pt x="0" y="1064"/>
                </a:lnTo>
                <a:cubicBezTo>
                  <a:pt x="893" y="1064"/>
                  <a:pt x="1664" y="1635"/>
                  <a:pt x="1958" y="2433"/>
                </a:cubicBezTo>
                <a:cubicBezTo>
                  <a:pt x="2956" y="2073"/>
                  <a:pt x="2956" y="2073"/>
                  <a:pt x="2956" y="2073"/>
                </a:cubicBezTo>
                <a:cubicBezTo>
                  <a:pt x="2518" y="865"/>
                  <a:pt x="1358" y="0"/>
                  <a:pt x="0" y="0"/>
                </a:cubicBezTo>
                <a:lnTo>
                  <a:pt x="0" y="1064"/>
                </a:lnTo>
              </a:path>
            </a:pathLst>
          </a:cu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tx1">
                  <a:lumMod val="75000"/>
                  <a:lumOff val="25000"/>
                </a:schemeClr>
              </a:solidFill>
              <a:latin typeface="Open Sans"/>
              <a:ea typeface="Open Sans"/>
              <a:cs typeface="Open Sans"/>
              <a:sym typeface="Open Sans"/>
            </a:endParaRPr>
          </a:p>
        </p:txBody>
      </p:sp>
      <p:sp>
        <p:nvSpPr>
          <p:cNvPr id="479" name="Google Shape;479;g78ea6e5d42_0_117"/>
          <p:cNvSpPr/>
          <p:nvPr/>
        </p:nvSpPr>
        <p:spPr>
          <a:xfrm>
            <a:off x="6354728" y="2612051"/>
            <a:ext cx="1754419" cy="1407931"/>
          </a:xfrm>
          <a:custGeom>
            <a:avLst/>
            <a:gdLst/>
            <a:ahLst/>
            <a:cxnLst/>
            <a:rect l="l" t="t" r="r" b="b"/>
            <a:pathLst>
              <a:path w="2879" h="2311" extrusionOk="0">
                <a:moveTo>
                  <a:pt x="968" y="2310"/>
                </a:moveTo>
                <a:lnTo>
                  <a:pt x="968" y="2310"/>
                </a:lnTo>
                <a:cubicBezTo>
                  <a:pt x="1292" y="1578"/>
                  <a:pt x="2022" y="1064"/>
                  <a:pt x="2878" y="1064"/>
                </a:cubicBezTo>
                <a:cubicBezTo>
                  <a:pt x="2878" y="0"/>
                  <a:pt x="2878" y="0"/>
                  <a:pt x="2878" y="0"/>
                </a:cubicBezTo>
                <a:cubicBezTo>
                  <a:pt x="1586" y="0"/>
                  <a:pt x="484" y="770"/>
                  <a:pt x="0" y="1881"/>
                </a:cubicBezTo>
                <a:lnTo>
                  <a:pt x="968" y="2310"/>
                </a:lnTo>
              </a:path>
            </a:pathLst>
          </a:custGeom>
          <a:solidFill>
            <a:srgbClr val="5B9B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tx1">
                  <a:lumMod val="75000"/>
                  <a:lumOff val="25000"/>
                </a:schemeClr>
              </a:solidFill>
              <a:latin typeface="Open Sans"/>
              <a:ea typeface="Open Sans"/>
              <a:cs typeface="Open Sans"/>
              <a:sym typeface="Open Sans"/>
            </a:endParaRPr>
          </a:p>
        </p:txBody>
      </p:sp>
      <p:sp>
        <p:nvSpPr>
          <p:cNvPr id="480" name="Google Shape;480;g78ea6e5d42_0_117"/>
          <p:cNvSpPr/>
          <p:nvPr/>
        </p:nvSpPr>
        <p:spPr>
          <a:xfrm>
            <a:off x="8571266" y="3880262"/>
            <a:ext cx="1458884" cy="2442383"/>
          </a:xfrm>
          <a:custGeom>
            <a:avLst/>
            <a:gdLst/>
            <a:ahLst/>
            <a:cxnLst/>
            <a:rect l="l" t="t" r="r" b="b"/>
            <a:pathLst>
              <a:path w="2395" h="4009" extrusionOk="0">
                <a:moveTo>
                  <a:pt x="1207" y="360"/>
                </a:moveTo>
                <a:lnTo>
                  <a:pt x="1207" y="360"/>
                </a:lnTo>
                <a:cubicBezTo>
                  <a:pt x="1283" y="579"/>
                  <a:pt x="1331" y="817"/>
                  <a:pt x="1331" y="1073"/>
                </a:cubicBezTo>
                <a:cubicBezTo>
                  <a:pt x="1331" y="1956"/>
                  <a:pt x="778" y="2707"/>
                  <a:pt x="0" y="3010"/>
                </a:cubicBezTo>
                <a:cubicBezTo>
                  <a:pt x="390" y="4008"/>
                  <a:pt x="390" y="4008"/>
                  <a:pt x="390" y="4008"/>
                </a:cubicBezTo>
                <a:cubicBezTo>
                  <a:pt x="1568" y="3551"/>
                  <a:pt x="2394" y="2403"/>
                  <a:pt x="2394" y="1073"/>
                </a:cubicBezTo>
                <a:cubicBezTo>
                  <a:pt x="2394" y="694"/>
                  <a:pt x="2328" y="331"/>
                  <a:pt x="2214" y="0"/>
                </a:cubicBezTo>
                <a:lnTo>
                  <a:pt x="1207" y="360"/>
                </a:lnTo>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tx1">
                  <a:lumMod val="75000"/>
                  <a:lumOff val="25000"/>
                </a:schemeClr>
              </a:solidFill>
              <a:latin typeface="Open Sans"/>
              <a:ea typeface="Open Sans"/>
              <a:cs typeface="Open Sans"/>
              <a:sym typeface="Open Sans"/>
            </a:endParaRPr>
          </a:p>
        </p:txBody>
      </p:sp>
      <p:sp>
        <p:nvSpPr>
          <p:cNvPr id="481" name="Google Shape;481;g78ea6e5d42_0_117"/>
          <p:cNvSpPr/>
          <p:nvPr/>
        </p:nvSpPr>
        <p:spPr>
          <a:xfrm>
            <a:off x="7617483" y="5712719"/>
            <a:ext cx="1187526" cy="736208"/>
          </a:xfrm>
          <a:custGeom>
            <a:avLst/>
            <a:gdLst/>
            <a:ahLst/>
            <a:cxnLst/>
            <a:rect l="l" t="t" r="r" b="b"/>
            <a:pathLst>
              <a:path w="1950" h="1209" extrusionOk="0">
                <a:moveTo>
                  <a:pt x="1559" y="0"/>
                </a:moveTo>
                <a:lnTo>
                  <a:pt x="1559" y="0"/>
                </a:lnTo>
                <a:cubicBezTo>
                  <a:pt x="1331" y="96"/>
                  <a:pt x="1075" y="144"/>
                  <a:pt x="808" y="144"/>
                </a:cubicBezTo>
                <a:cubicBezTo>
                  <a:pt x="628" y="144"/>
                  <a:pt x="447" y="114"/>
                  <a:pt x="276" y="76"/>
                </a:cubicBezTo>
                <a:cubicBezTo>
                  <a:pt x="0" y="1103"/>
                  <a:pt x="0" y="1103"/>
                  <a:pt x="0" y="1103"/>
                </a:cubicBezTo>
                <a:cubicBezTo>
                  <a:pt x="258" y="1169"/>
                  <a:pt x="532" y="1208"/>
                  <a:pt x="808" y="1208"/>
                </a:cubicBezTo>
                <a:cubicBezTo>
                  <a:pt x="1217" y="1208"/>
                  <a:pt x="1596" y="1130"/>
                  <a:pt x="1949" y="998"/>
                </a:cubicBezTo>
                <a:lnTo>
                  <a:pt x="1559" y="0"/>
                </a:lnTo>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tx1">
                  <a:lumMod val="75000"/>
                  <a:lumOff val="25000"/>
                </a:schemeClr>
              </a:solidFill>
              <a:latin typeface="Open Sans"/>
              <a:ea typeface="Open Sans"/>
              <a:cs typeface="Open Sans"/>
              <a:sym typeface="Open Sans"/>
            </a:endParaRPr>
          </a:p>
        </p:txBody>
      </p:sp>
      <p:sp>
        <p:nvSpPr>
          <p:cNvPr id="482" name="Google Shape;482;g78ea6e5d42_0_117"/>
          <p:cNvSpPr/>
          <p:nvPr/>
        </p:nvSpPr>
        <p:spPr>
          <a:xfrm>
            <a:off x="6193527" y="3764726"/>
            <a:ext cx="1587845" cy="2622395"/>
          </a:xfrm>
          <a:custGeom>
            <a:avLst/>
            <a:gdLst/>
            <a:ahLst/>
            <a:cxnLst/>
            <a:rect l="l" t="t" r="r" b="b"/>
            <a:pathLst>
              <a:path w="2605" h="4304" extrusionOk="0">
                <a:moveTo>
                  <a:pt x="2604" y="3267"/>
                </a:moveTo>
                <a:lnTo>
                  <a:pt x="2604" y="3267"/>
                </a:lnTo>
                <a:cubicBezTo>
                  <a:pt x="1721" y="3029"/>
                  <a:pt x="1065" y="2221"/>
                  <a:pt x="1065" y="1263"/>
                </a:cubicBezTo>
                <a:cubicBezTo>
                  <a:pt x="1065" y="959"/>
                  <a:pt x="1121" y="683"/>
                  <a:pt x="1235" y="427"/>
                </a:cubicBezTo>
                <a:cubicBezTo>
                  <a:pt x="258" y="0"/>
                  <a:pt x="258" y="0"/>
                  <a:pt x="258" y="0"/>
                </a:cubicBezTo>
                <a:cubicBezTo>
                  <a:pt x="86" y="379"/>
                  <a:pt x="0" y="806"/>
                  <a:pt x="0" y="1263"/>
                </a:cubicBezTo>
                <a:cubicBezTo>
                  <a:pt x="0" y="2716"/>
                  <a:pt x="979" y="3942"/>
                  <a:pt x="2328" y="4303"/>
                </a:cubicBezTo>
                <a:lnTo>
                  <a:pt x="2604" y="3267"/>
                </a:lnTo>
              </a:path>
            </a:pathLst>
          </a:cu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tx1">
                  <a:lumMod val="75000"/>
                  <a:lumOff val="25000"/>
                </a:schemeClr>
              </a:solidFill>
              <a:latin typeface="Open Sans"/>
              <a:ea typeface="Open Sans"/>
              <a:cs typeface="Open Sans"/>
              <a:sym typeface="Open Sans"/>
            </a:endParaRPr>
          </a:p>
        </p:txBody>
      </p:sp>
      <p:sp>
        <p:nvSpPr>
          <p:cNvPr id="483" name="Google Shape;483;g78ea6e5d42_0_117"/>
          <p:cNvSpPr txBox="1"/>
          <p:nvPr/>
        </p:nvSpPr>
        <p:spPr>
          <a:xfrm>
            <a:off x="9405810" y="1934968"/>
            <a:ext cx="509100" cy="677100"/>
          </a:xfrm>
          <a:prstGeom prst="rect">
            <a:avLst/>
          </a:prstGeom>
          <a:no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r>
              <a:rPr lang="en-US" sz="3600" b="1">
                <a:solidFill>
                  <a:srgbClr val="FFFFFF"/>
                </a:solidFill>
                <a:latin typeface="Lato"/>
                <a:ea typeface="Lato"/>
                <a:cs typeface="Lato"/>
                <a:sym typeface="Lato"/>
              </a:rPr>
              <a:t>2</a:t>
            </a:r>
            <a:endParaRPr/>
          </a:p>
        </p:txBody>
      </p:sp>
      <p:sp>
        <p:nvSpPr>
          <p:cNvPr id="484" name="Google Shape;484;g78ea6e5d42_0_117"/>
          <p:cNvSpPr txBox="1"/>
          <p:nvPr/>
        </p:nvSpPr>
        <p:spPr>
          <a:xfrm>
            <a:off x="2090969" y="4597623"/>
            <a:ext cx="4056900" cy="1483200"/>
          </a:xfrm>
          <a:prstGeom prst="rect">
            <a:avLst/>
          </a:prstGeom>
          <a:noFill/>
          <a:ln>
            <a:noFill/>
          </a:ln>
        </p:spPr>
        <p:txBody>
          <a:bodyPr spcFirstLastPara="1" wrap="square" lIns="146275" tIns="73125" rIns="146275" bIns="73125" anchor="t" anchorCtr="0">
            <a:noAutofit/>
          </a:bodyPr>
          <a:lstStyle/>
          <a:p>
            <a:pPr marL="0" marR="0" lvl="0" indent="0" algn="ctr" rtl="0">
              <a:lnSpc>
                <a:spcPct val="110000"/>
              </a:lnSpc>
              <a:spcBef>
                <a:spcPts val="0"/>
              </a:spcBef>
              <a:spcAft>
                <a:spcPts val="0"/>
              </a:spcAft>
              <a:buClr>
                <a:schemeClr val="dk1"/>
              </a:buClr>
              <a:buSzPts val="1100"/>
              <a:buFont typeface="Arial"/>
              <a:buNone/>
            </a:pPr>
            <a:r>
              <a:rPr lang="en-US" sz="2200" b="1" dirty="0">
                <a:solidFill>
                  <a:schemeClr val="tx1">
                    <a:lumMod val="75000"/>
                    <a:lumOff val="25000"/>
                  </a:schemeClr>
                </a:solidFill>
                <a:latin typeface="Open Sans"/>
                <a:ea typeface="Open Sans"/>
                <a:cs typeface="Open Sans"/>
                <a:sym typeface="Open Sans"/>
              </a:rPr>
              <a:t>Efficient: </a:t>
            </a:r>
            <a:endParaRPr sz="2200" b="1"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chemeClr val="tx1">
                    <a:lumMod val="75000"/>
                    <a:lumOff val="25000"/>
                  </a:schemeClr>
                </a:solidFill>
                <a:latin typeface="Open Sans"/>
                <a:ea typeface="Open Sans"/>
                <a:cs typeface="Open Sans"/>
                <a:sym typeface="Open Sans"/>
              </a:rPr>
              <a:t>Pipelines can restart from any of several saved checkpoints.</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None/>
            </a:pPr>
            <a:endParaRPr sz="2200" dirty="0">
              <a:solidFill>
                <a:schemeClr val="tx1">
                  <a:lumMod val="75000"/>
                  <a:lumOff val="25000"/>
                </a:schemeClr>
              </a:solidFill>
              <a:latin typeface="Open Sans"/>
              <a:ea typeface="Open Sans"/>
              <a:cs typeface="Open Sans"/>
              <a:sym typeface="Open Sans"/>
            </a:endParaRPr>
          </a:p>
        </p:txBody>
      </p:sp>
      <p:sp>
        <p:nvSpPr>
          <p:cNvPr id="485" name="Google Shape;485;g78ea6e5d42_0_117"/>
          <p:cNvSpPr txBox="1"/>
          <p:nvPr/>
        </p:nvSpPr>
        <p:spPr>
          <a:xfrm>
            <a:off x="9914910" y="4292150"/>
            <a:ext cx="4469100" cy="960300"/>
          </a:xfrm>
          <a:prstGeom prst="rect">
            <a:avLst/>
          </a:prstGeom>
          <a:noFill/>
          <a:ln>
            <a:noFill/>
          </a:ln>
        </p:spPr>
        <p:txBody>
          <a:bodyPr spcFirstLastPara="1" wrap="square" lIns="146275" tIns="73125" rIns="146275" bIns="73125" anchor="t" anchorCtr="0">
            <a:noAutofit/>
          </a:bodyPr>
          <a:lstStyle/>
          <a:p>
            <a:pPr marL="0" marR="0" lvl="0" indent="0" algn="ctr" rtl="0">
              <a:lnSpc>
                <a:spcPct val="110000"/>
              </a:lnSpc>
              <a:spcBef>
                <a:spcPts val="0"/>
              </a:spcBef>
              <a:spcAft>
                <a:spcPts val="0"/>
              </a:spcAft>
              <a:buClr>
                <a:schemeClr val="dk1"/>
              </a:buClr>
              <a:buSzPts val="1100"/>
              <a:buFont typeface="Arial"/>
              <a:buNone/>
            </a:pPr>
            <a:r>
              <a:rPr lang="en-US" sz="2200" b="1" dirty="0" err="1">
                <a:solidFill>
                  <a:schemeClr val="tx1">
                    <a:lumMod val="75000"/>
                    <a:lumOff val="25000"/>
                  </a:schemeClr>
                </a:solidFill>
                <a:latin typeface="Open Sans"/>
                <a:ea typeface="Open Sans"/>
                <a:cs typeface="Open Sans"/>
                <a:sym typeface="Open Sans"/>
              </a:rPr>
              <a:t>Pausable</a:t>
            </a:r>
            <a:r>
              <a:rPr lang="en-US" sz="2200" b="1" dirty="0">
                <a:solidFill>
                  <a:schemeClr val="tx1">
                    <a:lumMod val="75000"/>
                    <a:lumOff val="25000"/>
                  </a:schemeClr>
                </a:solidFill>
                <a:latin typeface="Open Sans"/>
                <a:ea typeface="Open Sans"/>
                <a:cs typeface="Open Sans"/>
                <a:sym typeface="Open Sans"/>
              </a:rPr>
              <a:t>: </a:t>
            </a:r>
            <a:endParaRPr sz="2200" b="1"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chemeClr val="tx1">
                    <a:lumMod val="75000"/>
                    <a:lumOff val="25000"/>
                  </a:schemeClr>
                </a:solidFill>
                <a:latin typeface="Open Sans"/>
                <a:ea typeface="Open Sans"/>
                <a:cs typeface="Open Sans"/>
                <a:sym typeface="Open Sans"/>
              </a:rPr>
              <a:t>Pipelines can optionally stop and wait for human input or approval before completing the</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chemeClr val="tx1">
                    <a:lumMod val="75000"/>
                    <a:lumOff val="25000"/>
                  </a:schemeClr>
                </a:solidFill>
                <a:latin typeface="Open Sans"/>
                <a:ea typeface="Open Sans"/>
                <a:cs typeface="Open Sans"/>
                <a:sym typeface="Open Sans"/>
              </a:rPr>
              <a:t>jobs for which they were built.</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None/>
            </a:pPr>
            <a:endParaRPr sz="2200" dirty="0">
              <a:solidFill>
                <a:schemeClr val="tx1">
                  <a:lumMod val="75000"/>
                  <a:lumOff val="25000"/>
                </a:schemeClr>
              </a:solidFill>
              <a:latin typeface="Open Sans"/>
              <a:ea typeface="Open Sans"/>
              <a:cs typeface="Open Sans"/>
              <a:sym typeface="Open Sans"/>
            </a:endParaRPr>
          </a:p>
        </p:txBody>
      </p:sp>
      <p:sp>
        <p:nvSpPr>
          <p:cNvPr id="486" name="Google Shape;486;g78ea6e5d42_0_117"/>
          <p:cNvSpPr txBox="1"/>
          <p:nvPr/>
        </p:nvSpPr>
        <p:spPr>
          <a:xfrm>
            <a:off x="2277237" y="1543415"/>
            <a:ext cx="4469100" cy="1698000"/>
          </a:xfrm>
          <a:prstGeom prst="rect">
            <a:avLst/>
          </a:prstGeom>
          <a:noFill/>
          <a:ln>
            <a:noFill/>
          </a:ln>
        </p:spPr>
        <p:txBody>
          <a:bodyPr spcFirstLastPara="1" wrap="square" lIns="146275" tIns="73125" rIns="146275" bIns="73125" anchor="t" anchorCtr="0">
            <a:noAutofit/>
          </a:bodyPr>
          <a:lstStyle/>
          <a:p>
            <a:pPr marL="0" marR="0" lvl="0" indent="0" algn="ctr" rtl="0">
              <a:lnSpc>
                <a:spcPct val="110000"/>
              </a:lnSpc>
              <a:spcBef>
                <a:spcPts val="0"/>
              </a:spcBef>
              <a:spcAft>
                <a:spcPts val="0"/>
              </a:spcAft>
              <a:buClr>
                <a:schemeClr val="dk1"/>
              </a:buClr>
              <a:buSzPts val="1100"/>
              <a:buFont typeface="Arial"/>
              <a:buNone/>
            </a:pPr>
            <a:r>
              <a:rPr lang="en-US" sz="2200" b="1" dirty="0">
                <a:solidFill>
                  <a:schemeClr val="tx1">
                    <a:lumMod val="75000"/>
                    <a:lumOff val="25000"/>
                  </a:schemeClr>
                </a:solidFill>
                <a:latin typeface="Open Sans"/>
                <a:ea typeface="Open Sans"/>
                <a:cs typeface="Open Sans"/>
                <a:sym typeface="Open Sans"/>
              </a:rPr>
              <a:t>Extensible</a:t>
            </a:r>
            <a:r>
              <a:rPr lang="en-US" sz="2200" dirty="0">
                <a:solidFill>
                  <a:schemeClr val="tx1">
                    <a:lumMod val="75000"/>
                    <a:lumOff val="25000"/>
                  </a:schemeClr>
                </a:solidFill>
                <a:latin typeface="Open Sans"/>
                <a:ea typeface="Open Sans"/>
                <a:cs typeface="Open Sans"/>
                <a:sym typeface="Open Sans"/>
              </a:rPr>
              <a:t>: </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chemeClr val="tx1">
                    <a:lumMod val="75000"/>
                    <a:lumOff val="25000"/>
                  </a:schemeClr>
                </a:solidFill>
                <a:latin typeface="Open Sans"/>
                <a:ea typeface="Open Sans"/>
                <a:cs typeface="Open Sans"/>
                <a:sym typeface="Open Sans"/>
              </a:rPr>
              <a:t>The Pipeline plugin supports custom extensions to its DSL and multiple options for</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SzPts val="1100"/>
              <a:buNone/>
            </a:pPr>
            <a:r>
              <a:rPr lang="en-US" sz="2200" dirty="0">
                <a:solidFill>
                  <a:schemeClr val="tx1">
                    <a:lumMod val="75000"/>
                    <a:lumOff val="25000"/>
                  </a:schemeClr>
                </a:solidFill>
                <a:latin typeface="Open Sans"/>
                <a:ea typeface="Open Sans"/>
                <a:cs typeface="Open Sans"/>
                <a:sym typeface="Open Sans"/>
              </a:rPr>
              <a:t>integration with other plugins.</a:t>
            </a:r>
            <a:endParaRPr sz="2200" dirty="0">
              <a:solidFill>
                <a:schemeClr val="tx1">
                  <a:lumMod val="75000"/>
                  <a:lumOff val="25000"/>
                </a:schemeClr>
              </a:solidFill>
              <a:latin typeface="Open Sans"/>
              <a:ea typeface="Open Sans"/>
              <a:cs typeface="Open Sans"/>
              <a:sym typeface="Open Sans"/>
            </a:endParaRPr>
          </a:p>
        </p:txBody>
      </p:sp>
      <p:sp>
        <p:nvSpPr>
          <p:cNvPr id="487" name="Google Shape;487;g78ea6e5d42_0_117"/>
          <p:cNvSpPr txBox="1"/>
          <p:nvPr/>
        </p:nvSpPr>
        <p:spPr>
          <a:xfrm>
            <a:off x="9409654" y="1704101"/>
            <a:ext cx="3939600" cy="1483200"/>
          </a:xfrm>
          <a:prstGeom prst="rect">
            <a:avLst/>
          </a:prstGeom>
          <a:noFill/>
          <a:ln>
            <a:noFill/>
          </a:ln>
        </p:spPr>
        <p:txBody>
          <a:bodyPr spcFirstLastPara="1" wrap="square" lIns="146275" tIns="73125" rIns="146275" bIns="73125" anchor="t" anchorCtr="0">
            <a:noAutofit/>
          </a:bodyPr>
          <a:lstStyle/>
          <a:p>
            <a:pPr marL="0" marR="0" lvl="0" indent="0" algn="ctr" rtl="0">
              <a:lnSpc>
                <a:spcPct val="110000"/>
              </a:lnSpc>
              <a:spcBef>
                <a:spcPts val="0"/>
              </a:spcBef>
              <a:spcAft>
                <a:spcPts val="0"/>
              </a:spcAft>
              <a:buClr>
                <a:schemeClr val="dk1"/>
              </a:buClr>
              <a:buSzPts val="1100"/>
              <a:buFont typeface="Arial"/>
              <a:buNone/>
            </a:pPr>
            <a:r>
              <a:rPr lang="en-US" sz="2200" b="1" dirty="0">
                <a:solidFill>
                  <a:srgbClr val="445469"/>
                </a:solidFill>
                <a:latin typeface="Open Sans"/>
                <a:ea typeface="Open Sans"/>
                <a:cs typeface="Open Sans"/>
                <a:sym typeface="Open Sans"/>
              </a:rPr>
              <a:t>Durable: </a:t>
            </a:r>
            <a:endParaRPr sz="2200" b="1" dirty="0">
              <a:solidFill>
                <a:srgbClr val="445469"/>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rgbClr val="445469"/>
                </a:solidFill>
                <a:latin typeface="Open Sans"/>
                <a:ea typeface="Open Sans"/>
                <a:cs typeface="Open Sans"/>
                <a:sym typeface="Open Sans"/>
              </a:rPr>
              <a:t>Pipelines can survive both planned and unplanned restarts of Jenkins master.</a:t>
            </a:r>
            <a:endParaRPr sz="2200" dirty="0">
              <a:solidFill>
                <a:srgbClr val="445469"/>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endParaRPr sz="2200" dirty="0">
              <a:solidFill>
                <a:srgbClr val="445469"/>
              </a:solidFill>
              <a:latin typeface="Open Sans"/>
              <a:ea typeface="Open Sans"/>
              <a:cs typeface="Open Sans"/>
              <a:sym typeface="Open Sans"/>
            </a:endParaRPr>
          </a:p>
          <a:p>
            <a:pPr marL="0" marR="0" lvl="0" indent="0" algn="ctr" rtl="0">
              <a:lnSpc>
                <a:spcPct val="110000"/>
              </a:lnSpc>
              <a:spcBef>
                <a:spcPts val="0"/>
              </a:spcBef>
              <a:spcAft>
                <a:spcPts val="0"/>
              </a:spcAft>
              <a:buNone/>
            </a:pPr>
            <a:endParaRPr sz="2200" dirty="0">
              <a:solidFill>
                <a:srgbClr val="445469"/>
              </a:solidFill>
              <a:latin typeface="Open Sans"/>
              <a:ea typeface="Open Sans"/>
              <a:cs typeface="Open Sans"/>
              <a:sym typeface="Open Sans"/>
            </a:endParaRPr>
          </a:p>
        </p:txBody>
      </p:sp>
      <p:sp>
        <p:nvSpPr>
          <p:cNvPr id="488" name="Google Shape;488;g78ea6e5d42_0_117"/>
          <p:cNvSpPr txBox="1"/>
          <p:nvPr/>
        </p:nvSpPr>
        <p:spPr>
          <a:xfrm>
            <a:off x="5656002" y="6471567"/>
            <a:ext cx="5103019" cy="960300"/>
          </a:xfrm>
          <a:prstGeom prst="rect">
            <a:avLst/>
          </a:prstGeom>
          <a:noFill/>
          <a:ln>
            <a:noFill/>
          </a:ln>
        </p:spPr>
        <p:txBody>
          <a:bodyPr spcFirstLastPara="1" wrap="square" lIns="146275" tIns="73125" rIns="146275" bIns="73125" anchor="t" anchorCtr="0">
            <a:noAutofit/>
          </a:bodyPr>
          <a:lstStyle/>
          <a:p>
            <a:pPr marL="0" marR="0" lvl="0" indent="0" algn="ctr" rtl="0">
              <a:lnSpc>
                <a:spcPct val="110000"/>
              </a:lnSpc>
              <a:spcBef>
                <a:spcPts val="0"/>
              </a:spcBef>
              <a:spcAft>
                <a:spcPts val="0"/>
              </a:spcAft>
              <a:buClr>
                <a:schemeClr val="dk1"/>
              </a:buClr>
              <a:buSzPts val="1100"/>
              <a:buFont typeface="Arial"/>
              <a:buNone/>
            </a:pPr>
            <a:r>
              <a:rPr lang="en-US" sz="2200" b="1" dirty="0">
                <a:solidFill>
                  <a:schemeClr val="tx1">
                    <a:lumMod val="75000"/>
                    <a:lumOff val="25000"/>
                  </a:schemeClr>
                </a:solidFill>
                <a:latin typeface="Open Sans"/>
                <a:ea typeface="Open Sans"/>
                <a:cs typeface="Open Sans"/>
                <a:sym typeface="Open Sans"/>
              </a:rPr>
              <a:t>Versatile: </a:t>
            </a:r>
            <a:endParaRPr sz="2200" b="1"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r>
              <a:rPr lang="en-US" sz="2200" dirty="0">
                <a:solidFill>
                  <a:schemeClr val="tx1">
                    <a:lumMod val="75000"/>
                    <a:lumOff val="25000"/>
                  </a:schemeClr>
                </a:solidFill>
                <a:latin typeface="Open Sans"/>
                <a:ea typeface="Open Sans"/>
                <a:cs typeface="Open Sans"/>
                <a:sym typeface="Open Sans"/>
              </a:rPr>
              <a:t>Pipelines support complex real-world CD requirements, including the ability to fork or join, loop, and work in parallel with each other.</a:t>
            </a: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Clr>
                <a:schemeClr val="dk1"/>
              </a:buClr>
              <a:buSzPts val="1100"/>
              <a:buFont typeface="Arial"/>
              <a:buNone/>
            </a:pPr>
            <a:endParaRPr sz="2200" dirty="0">
              <a:solidFill>
                <a:schemeClr val="tx1">
                  <a:lumMod val="75000"/>
                  <a:lumOff val="25000"/>
                </a:schemeClr>
              </a:solidFill>
              <a:latin typeface="Open Sans"/>
              <a:ea typeface="Open Sans"/>
              <a:cs typeface="Open Sans"/>
              <a:sym typeface="Open Sans"/>
            </a:endParaRPr>
          </a:p>
          <a:p>
            <a:pPr marL="0" marR="0" lvl="0" indent="0" algn="ctr" rtl="0">
              <a:lnSpc>
                <a:spcPct val="110000"/>
              </a:lnSpc>
              <a:spcBef>
                <a:spcPts val="0"/>
              </a:spcBef>
              <a:spcAft>
                <a:spcPts val="0"/>
              </a:spcAft>
              <a:buNone/>
            </a:pPr>
            <a:endParaRPr sz="2200" dirty="0">
              <a:solidFill>
                <a:schemeClr val="tx1">
                  <a:lumMod val="75000"/>
                  <a:lumOff val="25000"/>
                </a:schemeClr>
              </a:solidFill>
              <a:latin typeface="Open Sans"/>
              <a:ea typeface="Open Sans"/>
              <a:cs typeface="Open Sans"/>
              <a:sym typeface="Open Sans"/>
            </a:endParaRPr>
          </a:p>
        </p:txBody>
      </p:sp>
      <p:pic>
        <p:nvPicPr>
          <p:cNvPr id="15" name="Google Shape;152;p8">
            <a:extLst>
              <a:ext uri="{FF2B5EF4-FFF2-40B4-BE49-F238E27FC236}">
                <a16:creationId xmlns:a16="http://schemas.microsoft.com/office/drawing/2014/main" id="{3B5EB2F4-5B6C-8C47-801B-7AE6FC797908}"/>
              </a:ext>
            </a:extLst>
          </p:cNvPr>
          <p:cNvPicPr preferRelativeResize="0"/>
          <p:nvPr/>
        </p:nvPicPr>
        <p:blipFill rotWithShape="1">
          <a:blip r:embed="rId3">
            <a:alphaModFix/>
          </a:blip>
          <a:srcRect t="6807" b="6798"/>
          <a:stretch/>
        </p:blipFill>
        <p:spPr>
          <a:xfrm>
            <a:off x="4898475" y="917575"/>
            <a:ext cx="6535196" cy="91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78ea6e5d42_0_63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 Pipeline Development Tools</a:t>
            </a:r>
            <a:endParaRPr/>
          </a:p>
        </p:txBody>
      </p:sp>
      <p:sp>
        <p:nvSpPr>
          <p:cNvPr id="1195" name="Google Shape;1195;g78ea6e5d42_0_631"/>
          <p:cNvSpPr txBox="1">
            <a:spLocks noGrp="1"/>
          </p:cNvSpPr>
          <p:nvPr>
            <p:ph type="body" idx="1"/>
          </p:nvPr>
        </p:nvSpPr>
        <p:spPr>
          <a:xfrm>
            <a:off x="1226273" y="1411007"/>
            <a:ext cx="13781100" cy="687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None/>
            </a:pPr>
            <a:r>
              <a:rPr lang="en-US" dirty="0">
                <a:solidFill>
                  <a:srgbClr val="434343"/>
                </a:solidFill>
              </a:rPr>
              <a:t>There are many tools and resources that help with development of Jenkins Pipelines. A few are:</a:t>
            </a:r>
            <a:endParaRPr dirty="0">
              <a:solidFill>
                <a:srgbClr val="434343"/>
              </a:solidFill>
            </a:endParaRPr>
          </a:p>
        </p:txBody>
      </p:sp>
      <p:sp>
        <p:nvSpPr>
          <p:cNvPr id="1196" name="Google Shape;1196;g78ea6e5d42_0_631"/>
          <p:cNvSpPr/>
          <p:nvPr/>
        </p:nvSpPr>
        <p:spPr>
          <a:xfrm>
            <a:off x="11071113" y="5627674"/>
            <a:ext cx="3276300" cy="400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Eclipse Jenkins Editor</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197" name="Google Shape;1197;g78ea6e5d42_0_631"/>
          <p:cNvSpPr/>
          <p:nvPr/>
        </p:nvSpPr>
        <p:spPr>
          <a:xfrm>
            <a:off x="9776740" y="7639823"/>
            <a:ext cx="3836400" cy="708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VisualStudio Code Jenkins Pipeline Linter Connector</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198" name="Google Shape;1198;g78ea6e5d42_0_631"/>
          <p:cNvSpPr/>
          <p:nvPr/>
        </p:nvSpPr>
        <p:spPr>
          <a:xfrm>
            <a:off x="6630982" y="1768740"/>
            <a:ext cx="3090000" cy="400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Blue Ocean Editor</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199" name="Google Shape;1199;g78ea6e5d42_0_631"/>
          <p:cNvSpPr/>
          <p:nvPr/>
        </p:nvSpPr>
        <p:spPr>
          <a:xfrm>
            <a:off x="10611132" y="3108809"/>
            <a:ext cx="3689100" cy="708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Command-line Pipeline Linter</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200" name="Google Shape;1200;g78ea6e5d42_0_631"/>
          <p:cNvSpPr/>
          <p:nvPr/>
        </p:nvSpPr>
        <p:spPr>
          <a:xfrm>
            <a:off x="3102501" y="7580381"/>
            <a:ext cx="3251700" cy="708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Atom linter-jenkins package</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201" name="Google Shape;1201;g78ea6e5d42_0_631"/>
          <p:cNvSpPr/>
          <p:nvPr/>
        </p:nvSpPr>
        <p:spPr>
          <a:xfrm>
            <a:off x="1461190" y="5553919"/>
            <a:ext cx="3438600" cy="708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Sublime Text Jenkinsfile package</a:t>
            </a:r>
            <a:endParaRPr sz="220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a:latin typeface="Open Sans"/>
              <a:ea typeface="Open Sans"/>
              <a:cs typeface="Open Sans"/>
              <a:sym typeface="Open Sans"/>
            </a:endParaRPr>
          </a:p>
        </p:txBody>
      </p:sp>
      <p:sp>
        <p:nvSpPr>
          <p:cNvPr id="1202" name="Google Shape;1202;g78ea6e5d42_0_631"/>
          <p:cNvSpPr/>
          <p:nvPr/>
        </p:nvSpPr>
        <p:spPr>
          <a:xfrm>
            <a:off x="1617134" y="3110061"/>
            <a:ext cx="3836400" cy="708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200" dirty="0">
                <a:solidFill>
                  <a:srgbClr val="434343"/>
                </a:solidFill>
                <a:latin typeface="Open Sans"/>
                <a:ea typeface="Open Sans"/>
                <a:cs typeface="Open Sans"/>
                <a:sym typeface="Open Sans"/>
              </a:rPr>
              <a:t>Pipeline Unit Testing Framework</a:t>
            </a:r>
            <a:endParaRPr sz="2200" dirty="0">
              <a:solidFill>
                <a:srgbClr val="434343"/>
              </a:solidFill>
              <a:latin typeface="Open Sans"/>
              <a:ea typeface="Open Sans"/>
              <a:cs typeface="Open Sans"/>
              <a:sym typeface="Open Sans"/>
            </a:endParaRPr>
          </a:p>
          <a:p>
            <a:pPr marL="0" marR="0" lvl="0" indent="0" algn="ctr" rtl="0">
              <a:spcBef>
                <a:spcPts val="0"/>
              </a:spcBef>
              <a:spcAft>
                <a:spcPts val="0"/>
              </a:spcAft>
              <a:buNone/>
            </a:pPr>
            <a:endParaRPr sz="2000" dirty="0">
              <a:latin typeface="Open Sans"/>
              <a:ea typeface="Open Sans"/>
              <a:cs typeface="Open Sans"/>
              <a:sym typeface="Open Sans"/>
            </a:endParaRPr>
          </a:p>
        </p:txBody>
      </p:sp>
      <p:grpSp>
        <p:nvGrpSpPr>
          <p:cNvPr id="1203" name="Google Shape;1203;g78ea6e5d42_0_631"/>
          <p:cNvGrpSpPr/>
          <p:nvPr/>
        </p:nvGrpSpPr>
        <p:grpSpPr>
          <a:xfrm>
            <a:off x="6564992" y="1747627"/>
            <a:ext cx="2686926" cy="2340856"/>
            <a:chOff x="6658776" y="2028979"/>
            <a:chExt cx="2686926" cy="2340856"/>
          </a:xfrm>
        </p:grpSpPr>
        <p:sp>
          <p:nvSpPr>
            <p:cNvPr id="1204" name="Google Shape;1204;g78ea6e5d42_0_631"/>
            <p:cNvSpPr/>
            <p:nvPr/>
          </p:nvSpPr>
          <p:spPr>
            <a:xfrm rot="1500834">
              <a:off x="6877496" y="2432646"/>
              <a:ext cx="2249486" cy="1533523"/>
            </a:xfrm>
            <a:custGeom>
              <a:avLst/>
              <a:gdLst/>
              <a:ahLst/>
              <a:cxnLst/>
              <a:rect l="l" t="t" r="r" b="b"/>
              <a:pathLst>
                <a:path w="2834" h="1931" extrusionOk="0">
                  <a:moveTo>
                    <a:pt x="0" y="1365"/>
                  </a:moveTo>
                  <a:lnTo>
                    <a:pt x="66" y="1285"/>
                  </a:lnTo>
                  <a:lnTo>
                    <a:pt x="134" y="1209"/>
                  </a:lnTo>
                  <a:lnTo>
                    <a:pt x="203" y="1132"/>
                  </a:lnTo>
                  <a:lnTo>
                    <a:pt x="274" y="1059"/>
                  </a:lnTo>
                  <a:lnTo>
                    <a:pt x="347" y="988"/>
                  </a:lnTo>
                  <a:lnTo>
                    <a:pt x="422" y="918"/>
                  </a:lnTo>
                  <a:lnTo>
                    <a:pt x="499" y="853"/>
                  </a:lnTo>
                  <a:lnTo>
                    <a:pt x="579" y="789"/>
                  </a:lnTo>
                  <a:lnTo>
                    <a:pt x="659" y="726"/>
                  </a:lnTo>
                  <a:lnTo>
                    <a:pt x="741" y="666"/>
                  </a:lnTo>
                  <a:lnTo>
                    <a:pt x="823" y="609"/>
                  </a:lnTo>
                  <a:lnTo>
                    <a:pt x="908" y="555"/>
                  </a:lnTo>
                  <a:lnTo>
                    <a:pt x="995" y="502"/>
                  </a:lnTo>
                  <a:lnTo>
                    <a:pt x="1083" y="452"/>
                  </a:lnTo>
                  <a:lnTo>
                    <a:pt x="1172" y="404"/>
                  </a:lnTo>
                  <a:lnTo>
                    <a:pt x="1261" y="359"/>
                  </a:lnTo>
                  <a:lnTo>
                    <a:pt x="1353" y="317"/>
                  </a:lnTo>
                  <a:lnTo>
                    <a:pt x="1446" y="278"/>
                  </a:lnTo>
                  <a:lnTo>
                    <a:pt x="1540" y="240"/>
                  </a:lnTo>
                  <a:lnTo>
                    <a:pt x="1634" y="205"/>
                  </a:lnTo>
                  <a:lnTo>
                    <a:pt x="1730" y="173"/>
                  </a:lnTo>
                  <a:lnTo>
                    <a:pt x="1827" y="144"/>
                  </a:lnTo>
                  <a:lnTo>
                    <a:pt x="1925" y="116"/>
                  </a:lnTo>
                  <a:lnTo>
                    <a:pt x="2022" y="92"/>
                  </a:lnTo>
                  <a:lnTo>
                    <a:pt x="2122" y="71"/>
                  </a:lnTo>
                  <a:lnTo>
                    <a:pt x="2222" y="53"/>
                  </a:lnTo>
                  <a:lnTo>
                    <a:pt x="2323" y="37"/>
                  </a:lnTo>
                  <a:lnTo>
                    <a:pt x="2425" y="23"/>
                  </a:lnTo>
                  <a:lnTo>
                    <a:pt x="2526" y="14"/>
                  </a:lnTo>
                  <a:lnTo>
                    <a:pt x="2628" y="7"/>
                  </a:lnTo>
                  <a:lnTo>
                    <a:pt x="2731" y="2"/>
                  </a:lnTo>
                  <a:lnTo>
                    <a:pt x="2834" y="0"/>
                  </a:lnTo>
                  <a:lnTo>
                    <a:pt x="2834" y="908"/>
                  </a:lnTo>
                  <a:lnTo>
                    <a:pt x="2758" y="908"/>
                  </a:lnTo>
                  <a:lnTo>
                    <a:pt x="2679" y="911"/>
                  </a:lnTo>
                  <a:lnTo>
                    <a:pt x="2603" y="917"/>
                  </a:lnTo>
                  <a:lnTo>
                    <a:pt x="2526" y="924"/>
                  </a:lnTo>
                  <a:lnTo>
                    <a:pt x="2450" y="934"/>
                  </a:lnTo>
                  <a:lnTo>
                    <a:pt x="2375" y="945"/>
                  </a:lnTo>
                  <a:lnTo>
                    <a:pt x="2300" y="959"/>
                  </a:lnTo>
                  <a:lnTo>
                    <a:pt x="2225" y="975"/>
                  </a:lnTo>
                  <a:lnTo>
                    <a:pt x="2152" y="993"/>
                  </a:lnTo>
                  <a:lnTo>
                    <a:pt x="2079" y="1015"/>
                  </a:lnTo>
                  <a:lnTo>
                    <a:pt x="2006" y="1036"/>
                  </a:lnTo>
                  <a:lnTo>
                    <a:pt x="1933" y="1061"/>
                  </a:lnTo>
                  <a:lnTo>
                    <a:pt x="1862" y="1086"/>
                  </a:lnTo>
                  <a:lnTo>
                    <a:pt x="1793" y="1114"/>
                  </a:lnTo>
                  <a:lnTo>
                    <a:pt x="1723" y="1145"/>
                  </a:lnTo>
                  <a:lnTo>
                    <a:pt x="1654" y="1177"/>
                  </a:lnTo>
                  <a:lnTo>
                    <a:pt x="1586" y="1210"/>
                  </a:lnTo>
                  <a:lnTo>
                    <a:pt x="1520" y="1246"/>
                  </a:lnTo>
                  <a:lnTo>
                    <a:pt x="1455" y="1283"/>
                  </a:lnTo>
                  <a:lnTo>
                    <a:pt x="1391" y="1323"/>
                  </a:lnTo>
                  <a:lnTo>
                    <a:pt x="1326" y="1364"/>
                  </a:lnTo>
                  <a:lnTo>
                    <a:pt x="1264" y="1406"/>
                  </a:lnTo>
                  <a:lnTo>
                    <a:pt x="1202" y="1451"/>
                  </a:lnTo>
                  <a:lnTo>
                    <a:pt x="1141" y="1497"/>
                  </a:lnTo>
                  <a:lnTo>
                    <a:pt x="1083" y="1545"/>
                  </a:lnTo>
                  <a:lnTo>
                    <a:pt x="1026" y="1595"/>
                  </a:lnTo>
                  <a:lnTo>
                    <a:pt x="969" y="1647"/>
                  </a:lnTo>
                  <a:lnTo>
                    <a:pt x="913" y="1700"/>
                  </a:lnTo>
                  <a:lnTo>
                    <a:pt x="860" y="1755"/>
                  </a:lnTo>
                  <a:lnTo>
                    <a:pt x="808" y="1812"/>
                  </a:lnTo>
                  <a:lnTo>
                    <a:pt x="759" y="1871"/>
                  </a:lnTo>
                  <a:lnTo>
                    <a:pt x="709" y="1931"/>
                  </a:lnTo>
                  <a:lnTo>
                    <a:pt x="0" y="1365"/>
                  </a:lnTo>
                  <a:close/>
                </a:path>
              </a:pathLst>
            </a:custGeom>
            <a:solidFill>
              <a:srgbClr val="255E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05" name="Google Shape;1205;g78ea6e5d42_0_631"/>
            <p:cNvSpPr/>
            <p:nvPr/>
          </p:nvSpPr>
          <p:spPr>
            <a:xfrm>
              <a:off x="7973664" y="2527150"/>
              <a:ext cx="237000" cy="188100"/>
            </a:xfrm>
            <a:prstGeom prst="triangle">
              <a:avLst>
                <a:gd name="adj" fmla="val 50000"/>
              </a:avLst>
            </a:prstGeom>
            <a:solidFill>
              <a:srgbClr val="255E91"/>
            </a:solidFill>
            <a:ln w="12700" cap="flat" cmpd="sng">
              <a:solidFill>
                <a:srgbClr val="255E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06" name="Google Shape;1206;g78ea6e5d42_0_631"/>
          <p:cNvGrpSpPr/>
          <p:nvPr/>
        </p:nvGrpSpPr>
        <p:grpSpPr>
          <a:xfrm>
            <a:off x="8603490" y="2698795"/>
            <a:ext cx="2685488" cy="2340183"/>
            <a:chOff x="8697274" y="2980147"/>
            <a:chExt cx="2685488" cy="2340183"/>
          </a:xfrm>
        </p:grpSpPr>
        <p:sp>
          <p:nvSpPr>
            <p:cNvPr id="1207" name="Google Shape;1207;g78ea6e5d42_0_631"/>
            <p:cNvSpPr/>
            <p:nvPr/>
          </p:nvSpPr>
          <p:spPr>
            <a:xfrm rot="1500831">
              <a:off x="8916069" y="3383477"/>
              <a:ext cx="2247898" cy="1533523"/>
            </a:xfrm>
            <a:custGeom>
              <a:avLst/>
              <a:gdLst/>
              <a:ahLst/>
              <a:cxnLst/>
              <a:rect l="l" t="t" r="r" b="b"/>
              <a:pathLst>
                <a:path w="2834" h="1931" extrusionOk="0">
                  <a:moveTo>
                    <a:pt x="0" y="0"/>
                  </a:moveTo>
                  <a:lnTo>
                    <a:pt x="103" y="2"/>
                  </a:lnTo>
                  <a:lnTo>
                    <a:pt x="207" y="7"/>
                  </a:lnTo>
                  <a:lnTo>
                    <a:pt x="308" y="14"/>
                  </a:lnTo>
                  <a:lnTo>
                    <a:pt x="410" y="23"/>
                  </a:lnTo>
                  <a:lnTo>
                    <a:pt x="511" y="37"/>
                  </a:lnTo>
                  <a:lnTo>
                    <a:pt x="612" y="53"/>
                  </a:lnTo>
                  <a:lnTo>
                    <a:pt x="712" y="71"/>
                  </a:lnTo>
                  <a:lnTo>
                    <a:pt x="812" y="92"/>
                  </a:lnTo>
                  <a:lnTo>
                    <a:pt x="910" y="116"/>
                  </a:lnTo>
                  <a:lnTo>
                    <a:pt x="1008" y="144"/>
                  </a:lnTo>
                  <a:lnTo>
                    <a:pt x="1104" y="173"/>
                  </a:lnTo>
                  <a:lnTo>
                    <a:pt x="1200" y="205"/>
                  </a:lnTo>
                  <a:lnTo>
                    <a:pt x="1294" y="240"/>
                  </a:lnTo>
                  <a:lnTo>
                    <a:pt x="1389" y="278"/>
                  </a:lnTo>
                  <a:lnTo>
                    <a:pt x="1481" y="317"/>
                  </a:lnTo>
                  <a:lnTo>
                    <a:pt x="1572" y="359"/>
                  </a:lnTo>
                  <a:lnTo>
                    <a:pt x="1663" y="404"/>
                  </a:lnTo>
                  <a:lnTo>
                    <a:pt x="1752" y="452"/>
                  </a:lnTo>
                  <a:lnTo>
                    <a:pt x="1839" y="502"/>
                  </a:lnTo>
                  <a:lnTo>
                    <a:pt x="1926" y="555"/>
                  </a:lnTo>
                  <a:lnTo>
                    <a:pt x="2010" y="609"/>
                  </a:lnTo>
                  <a:lnTo>
                    <a:pt x="2093" y="666"/>
                  </a:lnTo>
                  <a:lnTo>
                    <a:pt x="2175" y="726"/>
                  </a:lnTo>
                  <a:lnTo>
                    <a:pt x="2255" y="789"/>
                  </a:lnTo>
                  <a:lnTo>
                    <a:pt x="2334" y="853"/>
                  </a:lnTo>
                  <a:lnTo>
                    <a:pt x="2412" y="918"/>
                  </a:lnTo>
                  <a:lnTo>
                    <a:pt x="2487" y="988"/>
                  </a:lnTo>
                  <a:lnTo>
                    <a:pt x="2560" y="1059"/>
                  </a:lnTo>
                  <a:lnTo>
                    <a:pt x="2631" y="1132"/>
                  </a:lnTo>
                  <a:lnTo>
                    <a:pt x="2700" y="1209"/>
                  </a:lnTo>
                  <a:lnTo>
                    <a:pt x="2768" y="1285"/>
                  </a:lnTo>
                  <a:lnTo>
                    <a:pt x="2834" y="1365"/>
                  </a:lnTo>
                  <a:lnTo>
                    <a:pt x="2125" y="1931"/>
                  </a:lnTo>
                  <a:lnTo>
                    <a:pt x="2076" y="1871"/>
                  </a:lnTo>
                  <a:lnTo>
                    <a:pt x="2026" y="1812"/>
                  </a:lnTo>
                  <a:lnTo>
                    <a:pt x="1974" y="1755"/>
                  </a:lnTo>
                  <a:lnTo>
                    <a:pt x="1921" y="1700"/>
                  </a:lnTo>
                  <a:lnTo>
                    <a:pt x="1866" y="1647"/>
                  </a:lnTo>
                  <a:lnTo>
                    <a:pt x="1809" y="1595"/>
                  </a:lnTo>
                  <a:lnTo>
                    <a:pt x="1752" y="1545"/>
                  </a:lnTo>
                  <a:lnTo>
                    <a:pt x="1693" y="1497"/>
                  </a:lnTo>
                  <a:lnTo>
                    <a:pt x="1632" y="1451"/>
                  </a:lnTo>
                  <a:lnTo>
                    <a:pt x="1570" y="1406"/>
                  </a:lnTo>
                  <a:lnTo>
                    <a:pt x="1508" y="1364"/>
                  </a:lnTo>
                  <a:lnTo>
                    <a:pt x="1444" y="1323"/>
                  </a:lnTo>
                  <a:lnTo>
                    <a:pt x="1380" y="1283"/>
                  </a:lnTo>
                  <a:lnTo>
                    <a:pt x="1314" y="1246"/>
                  </a:lnTo>
                  <a:lnTo>
                    <a:pt x="1248" y="1210"/>
                  </a:lnTo>
                  <a:lnTo>
                    <a:pt x="1180" y="1177"/>
                  </a:lnTo>
                  <a:lnTo>
                    <a:pt x="1111" y="1145"/>
                  </a:lnTo>
                  <a:lnTo>
                    <a:pt x="1041" y="1114"/>
                  </a:lnTo>
                  <a:lnTo>
                    <a:pt x="972" y="1086"/>
                  </a:lnTo>
                  <a:lnTo>
                    <a:pt x="901" y="1061"/>
                  </a:lnTo>
                  <a:lnTo>
                    <a:pt x="828" y="1036"/>
                  </a:lnTo>
                  <a:lnTo>
                    <a:pt x="757" y="1015"/>
                  </a:lnTo>
                  <a:lnTo>
                    <a:pt x="682" y="993"/>
                  </a:lnTo>
                  <a:lnTo>
                    <a:pt x="609" y="975"/>
                  </a:lnTo>
                  <a:lnTo>
                    <a:pt x="534" y="959"/>
                  </a:lnTo>
                  <a:lnTo>
                    <a:pt x="459" y="945"/>
                  </a:lnTo>
                  <a:lnTo>
                    <a:pt x="385" y="934"/>
                  </a:lnTo>
                  <a:lnTo>
                    <a:pt x="308" y="924"/>
                  </a:lnTo>
                  <a:lnTo>
                    <a:pt x="232" y="917"/>
                  </a:lnTo>
                  <a:lnTo>
                    <a:pt x="155" y="911"/>
                  </a:lnTo>
                  <a:lnTo>
                    <a:pt x="78" y="908"/>
                  </a:lnTo>
                  <a:lnTo>
                    <a:pt x="0" y="908"/>
                  </a:lnTo>
                  <a:lnTo>
                    <a:pt x="0" y="0"/>
                  </a:lnTo>
                  <a:close/>
                </a:path>
              </a:pathLst>
            </a:custGeom>
            <a:solidFill>
              <a:srgbClr val="5B9B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08" name="Google Shape;1208;g78ea6e5d42_0_631"/>
            <p:cNvSpPr/>
            <p:nvPr/>
          </p:nvSpPr>
          <p:spPr>
            <a:xfrm rot="3306182" flipH="1">
              <a:off x="10347363" y="3696327"/>
              <a:ext cx="237021" cy="188088"/>
            </a:xfrm>
            <a:prstGeom prst="triangle">
              <a:avLst>
                <a:gd name="adj" fmla="val 50000"/>
              </a:avLst>
            </a:prstGeom>
            <a:solidFill>
              <a:srgbClr val="5B9BD5"/>
            </a:solid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09" name="Google Shape;1209;g78ea6e5d42_0_631"/>
          <p:cNvGrpSpPr/>
          <p:nvPr/>
        </p:nvGrpSpPr>
        <p:grpSpPr>
          <a:xfrm>
            <a:off x="5155564" y="2464376"/>
            <a:ext cx="2108655" cy="2710252"/>
            <a:chOff x="5249348" y="2745728"/>
            <a:chExt cx="2108655" cy="2710252"/>
          </a:xfrm>
        </p:grpSpPr>
        <p:sp>
          <p:nvSpPr>
            <p:cNvPr id="1210" name="Google Shape;1210;g78ea6e5d42_0_631"/>
            <p:cNvSpPr/>
            <p:nvPr/>
          </p:nvSpPr>
          <p:spPr>
            <a:xfrm rot="1500828">
              <a:off x="5708364" y="2883242"/>
              <a:ext cx="1190624" cy="2435224"/>
            </a:xfrm>
            <a:custGeom>
              <a:avLst/>
              <a:gdLst/>
              <a:ahLst/>
              <a:cxnLst/>
              <a:rect l="l" t="t" r="r" b="b"/>
              <a:pathLst>
                <a:path w="1499" h="3068" extrusionOk="0">
                  <a:moveTo>
                    <a:pt x="91" y="3068"/>
                  </a:moveTo>
                  <a:lnTo>
                    <a:pt x="69" y="2966"/>
                  </a:lnTo>
                  <a:lnTo>
                    <a:pt x="50" y="2865"/>
                  </a:lnTo>
                  <a:lnTo>
                    <a:pt x="34" y="2763"/>
                  </a:lnTo>
                  <a:lnTo>
                    <a:pt x="21" y="2662"/>
                  </a:lnTo>
                  <a:lnTo>
                    <a:pt x="12" y="2560"/>
                  </a:lnTo>
                  <a:lnTo>
                    <a:pt x="5" y="2459"/>
                  </a:lnTo>
                  <a:lnTo>
                    <a:pt x="0" y="2357"/>
                  </a:lnTo>
                  <a:lnTo>
                    <a:pt x="0" y="2256"/>
                  </a:lnTo>
                  <a:lnTo>
                    <a:pt x="2" y="2154"/>
                  </a:lnTo>
                  <a:lnTo>
                    <a:pt x="5" y="2053"/>
                  </a:lnTo>
                  <a:lnTo>
                    <a:pt x="12" y="1951"/>
                  </a:lnTo>
                  <a:lnTo>
                    <a:pt x="23" y="1852"/>
                  </a:lnTo>
                  <a:lnTo>
                    <a:pt x="36" y="1752"/>
                  </a:lnTo>
                  <a:lnTo>
                    <a:pt x="52" y="1652"/>
                  </a:lnTo>
                  <a:lnTo>
                    <a:pt x="69" y="1553"/>
                  </a:lnTo>
                  <a:lnTo>
                    <a:pt x="91" y="1453"/>
                  </a:lnTo>
                  <a:lnTo>
                    <a:pt x="114" y="1355"/>
                  </a:lnTo>
                  <a:lnTo>
                    <a:pt x="141" y="1259"/>
                  </a:lnTo>
                  <a:lnTo>
                    <a:pt x="169" y="1163"/>
                  </a:lnTo>
                  <a:lnTo>
                    <a:pt x="201" y="1067"/>
                  </a:lnTo>
                  <a:lnTo>
                    <a:pt x="237" y="971"/>
                  </a:lnTo>
                  <a:lnTo>
                    <a:pt x="274" y="878"/>
                  </a:lnTo>
                  <a:lnTo>
                    <a:pt x="313" y="784"/>
                  </a:lnTo>
                  <a:lnTo>
                    <a:pt x="356" y="693"/>
                  </a:lnTo>
                  <a:lnTo>
                    <a:pt x="402" y="602"/>
                  </a:lnTo>
                  <a:lnTo>
                    <a:pt x="449" y="511"/>
                  </a:lnTo>
                  <a:lnTo>
                    <a:pt x="500" y="422"/>
                  </a:lnTo>
                  <a:lnTo>
                    <a:pt x="554" y="335"/>
                  </a:lnTo>
                  <a:lnTo>
                    <a:pt x="609" y="250"/>
                  </a:lnTo>
                  <a:lnTo>
                    <a:pt x="666" y="166"/>
                  </a:lnTo>
                  <a:lnTo>
                    <a:pt x="726" y="82"/>
                  </a:lnTo>
                  <a:lnTo>
                    <a:pt x="790" y="0"/>
                  </a:lnTo>
                  <a:lnTo>
                    <a:pt x="1499" y="566"/>
                  </a:lnTo>
                  <a:lnTo>
                    <a:pt x="1451" y="627"/>
                  </a:lnTo>
                  <a:lnTo>
                    <a:pt x="1406" y="689"/>
                  </a:lnTo>
                  <a:lnTo>
                    <a:pt x="1362" y="753"/>
                  </a:lnTo>
                  <a:lnTo>
                    <a:pt x="1321" y="817"/>
                  </a:lnTo>
                  <a:lnTo>
                    <a:pt x="1282" y="883"/>
                  </a:lnTo>
                  <a:lnTo>
                    <a:pt x="1242" y="949"/>
                  </a:lnTo>
                  <a:lnTo>
                    <a:pt x="1207" y="1017"/>
                  </a:lnTo>
                  <a:lnTo>
                    <a:pt x="1173" y="1084"/>
                  </a:lnTo>
                  <a:lnTo>
                    <a:pt x="1141" y="1154"/>
                  </a:lnTo>
                  <a:lnTo>
                    <a:pt x="1111" y="1223"/>
                  </a:lnTo>
                  <a:lnTo>
                    <a:pt x="1084" y="1293"/>
                  </a:lnTo>
                  <a:lnTo>
                    <a:pt x="1057" y="1364"/>
                  </a:lnTo>
                  <a:lnTo>
                    <a:pt x="1034" y="1437"/>
                  </a:lnTo>
                  <a:lnTo>
                    <a:pt x="1011" y="1508"/>
                  </a:lnTo>
                  <a:lnTo>
                    <a:pt x="991" y="1581"/>
                  </a:lnTo>
                  <a:lnTo>
                    <a:pt x="974" y="1656"/>
                  </a:lnTo>
                  <a:lnTo>
                    <a:pt x="958" y="1729"/>
                  </a:lnTo>
                  <a:lnTo>
                    <a:pt x="945" y="1804"/>
                  </a:lnTo>
                  <a:lnTo>
                    <a:pt x="933" y="1878"/>
                  </a:lnTo>
                  <a:lnTo>
                    <a:pt x="924" y="1953"/>
                  </a:lnTo>
                  <a:lnTo>
                    <a:pt x="915" y="2030"/>
                  </a:lnTo>
                  <a:lnTo>
                    <a:pt x="910" y="2105"/>
                  </a:lnTo>
                  <a:lnTo>
                    <a:pt x="906" y="2181"/>
                  </a:lnTo>
                  <a:lnTo>
                    <a:pt x="906" y="2258"/>
                  </a:lnTo>
                  <a:lnTo>
                    <a:pt x="906" y="2332"/>
                  </a:lnTo>
                  <a:lnTo>
                    <a:pt x="910" y="2409"/>
                  </a:lnTo>
                  <a:lnTo>
                    <a:pt x="915" y="2485"/>
                  </a:lnTo>
                  <a:lnTo>
                    <a:pt x="922" y="2562"/>
                  </a:lnTo>
                  <a:lnTo>
                    <a:pt x="933" y="2639"/>
                  </a:lnTo>
                  <a:lnTo>
                    <a:pt x="943" y="2713"/>
                  </a:lnTo>
                  <a:lnTo>
                    <a:pt x="958" y="2790"/>
                  </a:lnTo>
                  <a:lnTo>
                    <a:pt x="974" y="2866"/>
                  </a:lnTo>
                  <a:lnTo>
                    <a:pt x="91" y="3068"/>
                  </a:lnTo>
                  <a:close/>
                </a:path>
              </a:pathLst>
            </a:custGeom>
            <a:solidFill>
              <a:srgbClr val="2DA99D"/>
            </a:solidFill>
            <a:ln>
              <a:noFill/>
            </a:ln>
          </p:spPr>
          <p:txBody>
            <a:bodyPr spcFirstLastPara="1" wrap="square" lIns="162550" tIns="81275" rIns="162550" bIns="81275" anchor="t" anchorCtr="0">
              <a:noAutofit/>
            </a:bodyPr>
            <a:lstStyle/>
            <a:p>
              <a:pPr marL="0" marR="0" lvl="0" indent="0" algn="l" rtl="0">
                <a:spcBef>
                  <a:spcPts val="0"/>
                </a:spcBef>
                <a:spcAft>
                  <a:spcPts val="0"/>
                </a:spcAft>
                <a:buNone/>
              </a:pPr>
              <a:endParaRPr sz="3200">
                <a:solidFill>
                  <a:srgbClr val="44494E"/>
                </a:solidFill>
                <a:latin typeface="Calibri"/>
                <a:ea typeface="Calibri"/>
                <a:cs typeface="Calibri"/>
                <a:sym typeface="Calibri"/>
              </a:endParaRPr>
            </a:p>
          </p:txBody>
        </p:sp>
        <p:sp>
          <p:nvSpPr>
            <p:cNvPr id="1211" name="Google Shape;1211;g78ea6e5d42_0_631"/>
            <p:cNvSpPr/>
            <p:nvPr/>
          </p:nvSpPr>
          <p:spPr>
            <a:xfrm rot="-3048456" flipH="1">
              <a:off x="5646073" y="3696336"/>
              <a:ext cx="236895" cy="188072"/>
            </a:xfrm>
            <a:prstGeom prst="triangle">
              <a:avLst>
                <a:gd name="adj" fmla="val 50000"/>
              </a:avLst>
            </a:prstGeom>
            <a:solidFill>
              <a:srgbClr val="2DA99D"/>
            </a:solidFill>
            <a:ln w="12700" cap="flat" cmpd="sng">
              <a:solidFill>
                <a:srgbClr val="2DA9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12" name="Google Shape;1212;g78ea6e5d42_0_631"/>
          <p:cNvGrpSpPr/>
          <p:nvPr/>
        </p:nvGrpSpPr>
        <p:grpSpPr>
          <a:xfrm>
            <a:off x="5687211" y="6541661"/>
            <a:ext cx="2656176" cy="1901113"/>
            <a:chOff x="5780995" y="6823013"/>
            <a:chExt cx="2656176" cy="1901113"/>
          </a:xfrm>
        </p:grpSpPr>
        <p:sp>
          <p:nvSpPr>
            <p:cNvPr id="1213" name="Google Shape;1213;g78ea6e5d42_0_631"/>
            <p:cNvSpPr/>
            <p:nvPr/>
          </p:nvSpPr>
          <p:spPr>
            <a:xfrm rot="1500838">
              <a:off x="5861308" y="7306844"/>
              <a:ext cx="2495549" cy="933449"/>
            </a:xfrm>
            <a:custGeom>
              <a:avLst/>
              <a:gdLst/>
              <a:ahLst/>
              <a:cxnLst/>
              <a:rect l="l" t="t" r="r" b="b"/>
              <a:pathLst>
                <a:path w="3146" h="1175" extrusionOk="0">
                  <a:moveTo>
                    <a:pt x="3146" y="815"/>
                  </a:moveTo>
                  <a:lnTo>
                    <a:pt x="3051" y="860"/>
                  </a:lnTo>
                  <a:lnTo>
                    <a:pt x="2957" y="901"/>
                  </a:lnTo>
                  <a:lnTo>
                    <a:pt x="2861" y="938"/>
                  </a:lnTo>
                  <a:lnTo>
                    <a:pt x="2765" y="972"/>
                  </a:lnTo>
                  <a:lnTo>
                    <a:pt x="2669" y="1006"/>
                  </a:lnTo>
                  <a:lnTo>
                    <a:pt x="2571" y="1034"/>
                  </a:lnTo>
                  <a:lnTo>
                    <a:pt x="2473" y="1061"/>
                  </a:lnTo>
                  <a:lnTo>
                    <a:pt x="2373" y="1084"/>
                  </a:lnTo>
                  <a:lnTo>
                    <a:pt x="2275" y="1105"/>
                  </a:lnTo>
                  <a:lnTo>
                    <a:pt x="2176" y="1123"/>
                  </a:lnTo>
                  <a:lnTo>
                    <a:pt x="2076" y="1139"/>
                  </a:lnTo>
                  <a:lnTo>
                    <a:pt x="1974" y="1152"/>
                  </a:lnTo>
                  <a:lnTo>
                    <a:pt x="1875" y="1162"/>
                  </a:lnTo>
                  <a:lnTo>
                    <a:pt x="1773" y="1169"/>
                  </a:lnTo>
                  <a:lnTo>
                    <a:pt x="1674" y="1173"/>
                  </a:lnTo>
                  <a:lnTo>
                    <a:pt x="1572" y="1175"/>
                  </a:lnTo>
                  <a:lnTo>
                    <a:pt x="1471" y="1173"/>
                  </a:lnTo>
                  <a:lnTo>
                    <a:pt x="1371" y="1169"/>
                  </a:lnTo>
                  <a:lnTo>
                    <a:pt x="1270" y="1162"/>
                  </a:lnTo>
                  <a:lnTo>
                    <a:pt x="1170" y="1152"/>
                  </a:lnTo>
                  <a:lnTo>
                    <a:pt x="1068" y="1139"/>
                  </a:lnTo>
                  <a:lnTo>
                    <a:pt x="969" y="1123"/>
                  </a:lnTo>
                  <a:lnTo>
                    <a:pt x="869" y="1105"/>
                  </a:lnTo>
                  <a:lnTo>
                    <a:pt x="771" y="1084"/>
                  </a:lnTo>
                  <a:lnTo>
                    <a:pt x="671" y="1061"/>
                  </a:lnTo>
                  <a:lnTo>
                    <a:pt x="574" y="1034"/>
                  </a:lnTo>
                  <a:lnTo>
                    <a:pt x="476" y="1006"/>
                  </a:lnTo>
                  <a:lnTo>
                    <a:pt x="379" y="972"/>
                  </a:lnTo>
                  <a:lnTo>
                    <a:pt x="283" y="938"/>
                  </a:lnTo>
                  <a:lnTo>
                    <a:pt x="187" y="901"/>
                  </a:lnTo>
                  <a:lnTo>
                    <a:pt x="93" y="860"/>
                  </a:lnTo>
                  <a:lnTo>
                    <a:pt x="0" y="815"/>
                  </a:lnTo>
                  <a:lnTo>
                    <a:pt x="392" y="0"/>
                  </a:lnTo>
                  <a:lnTo>
                    <a:pt x="463" y="32"/>
                  </a:lnTo>
                  <a:lnTo>
                    <a:pt x="534" y="62"/>
                  </a:lnTo>
                  <a:lnTo>
                    <a:pt x="606" y="91"/>
                  </a:lnTo>
                  <a:lnTo>
                    <a:pt x="677" y="117"/>
                  </a:lnTo>
                  <a:lnTo>
                    <a:pt x="750" y="140"/>
                  </a:lnTo>
                  <a:lnTo>
                    <a:pt x="823" y="164"/>
                  </a:lnTo>
                  <a:lnTo>
                    <a:pt x="897" y="183"/>
                  </a:lnTo>
                  <a:lnTo>
                    <a:pt x="970" y="201"/>
                  </a:lnTo>
                  <a:lnTo>
                    <a:pt x="1045" y="217"/>
                  </a:lnTo>
                  <a:lnTo>
                    <a:pt x="1120" y="231"/>
                  </a:lnTo>
                  <a:lnTo>
                    <a:pt x="1195" y="242"/>
                  </a:lnTo>
                  <a:lnTo>
                    <a:pt x="1270" y="251"/>
                  </a:lnTo>
                  <a:lnTo>
                    <a:pt x="1346" y="260"/>
                  </a:lnTo>
                  <a:lnTo>
                    <a:pt x="1421" y="263"/>
                  </a:lnTo>
                  <a:lnTo>
                    <a:pt x="1496" y="267"/>
                  </a:lnTo>
                  <a:lnTo>
                    <a:pt x="1572" y="269"/>
                  </a:lnTo>
                  <a:lnTo>
                    <a:pt x="1647" y="267"/>
                  </a:lnTo>
                  <a:lnTo>
                    <a:pt x="1723" y="263"/>
                  </a:lnTo>
                  <a:lnTo>
                    <a:pt x="1798" y="260"/>
                  </a:lnTo>
                  <a:lnTo>
                    <a:pt x="1875" y="251"/>
                  </a:lnTo>
                  <a:lnTo>
                    <a:pt x="1949" y="242"/>
                  </a:lnTo>
                  <a:lnTo>
                    <a:pt x="2024" y="231"/>
                  </a:lnTo>
                  <a:lnTo>
                    <a:pt x="2099" y="217"/>
                  </a:lnTo>
                  <a:lnTo>
                    <a:pt x="2174" y="201"/>
                  </a:lnTo>
                  <a:lnTo>
                    <a:pt x="2247" y="183"/>
                  </a:lnTo>
                  <a:lnTo>
                    <a:pt x="2322" y="164"/>
                  </a:lnTo>
                  <a:lnTo>
                    <a:pt x="2394" y="140"/>
                  </a:lnTo>
                  <a:lnTo>
                    <a:pt x="2467" y="117"/>
                  </a:lnTo>
                  <a:lnTo>
                    <a:pt x="2539" y="91"/>
                  </a:lnTo>
                  <a:lnTo>
                    <a:pt x="2610" y="62"/>
                  </a:lnTo>
                  <a:lnTo>
                    <a:pt x="2681" y="32"/>
                  </a:lnTo>
                  <a:lnTo>
                    <a:pt x="2752" y="0"/>
                  </a:lnTo>
                  <a:lnTo>
                    <a:pt x="3146" y="815"/>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14" name="Google Shape;1214;g78ea6e5d42_0_631"/>
            <p:cNvSpPr/>
            <p:nvPr/>
          </p:nvSpPr>
          <p:spPr>
            <a:xfrm rot="-9163273">
              <a:off x="6646820" y="8136859"/>
              <a:ext cx="236952" cy="188115"/>
            </a:xfrm>
            <a:prstGeom prst="triangle">
              <a:avLst>
                <a:gd name="adj"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15" name="Google Shape;1215;g78ea6e5d42_0_631"/>
          <p:cNvGrpSpPr/>
          <p:nvPr/>
        </p:nvGrpSpPr>
        <p:grpSpPr>
          <a:xfrm>
            <a:off x="7787552" y="6138915"/>
            <a:ext cx="2584564" cy="2702734"/>
            <a:chOff x="7881336" y="6420267"/>
            <a:chExt cx="2584564" cy="2702734"/>
          </a:xfrm>
        </p:grpSpPr>
        <p:sp>
          <p:nvSpPr>
            <p:cNvPr id="1216" name="Google Shape;1216;g78ea6e5d42_0_631"/>
            <p:cNvSpPr/>
            <p:nvPr/>
          </p:nvSpPr>
          <p:spPr>
            <a:xfrm rot="1500833">
              <a:off x="8240167" y="6715947"/>
              <a:ext cx="1866901" cy="2111374"/>
            </a:xfrm>
            <a:custGeom>
              <a:avLst/>
              <a:gdLst/>
              <a:ahLst/>
              <a:cxnLst/>
              <a:rect l="l" t="t" r="r" b="b"/>
              <a:pathLst>
                <a:path w="2353" h="2660" extrusionOk="0">
                  <a:moveTo>
                    <a:pt x="2353" y="202"/>
                  </a:moveTo>
                  <a:lnTo>
                    <a:pt x="2330" y="301"/>
                  </a:lnTo>
                  <a:lnTo>
                    <a:pt x="2302" y="401"/>
                  </a:lnTo>
                  <a:lnTo>
                    <a:pt x="2272" y="499"/>
                  </a:lnTo>
                  <a:lnTo>
                    <a:pt x="2240" y="597"/>
                  </a:lnTo>
                  <a:lnTo>
                    <a:pt x="2204" y="691"/>
                  </a:lnTo>
                  <a:lnTo>
                    <a:pt x="2167" y="786"/>
                  </a:lnTo>
                  <a:lnTo>
                    <a:pt x="2127" y="880"/>
                  </a:lnTo>
                  <a:lnTo>
                    <a:pt x="2083" y="972"/>
                  </a:lnTo>
                  <a:lnTo>
                    <a:pt x="2038" y="1063"/>
                  </a:lnTo>
                  <a:lnTo>
                    <a:pt x="1990" y="1152"/>
                  </a:lnTo>
                  <a:lnTo>
                    <a:pt x="1940" y="1239"/>
                  </a:lnTo>
                  <a:lnTo>
                    <a:pt x="1887" y="1325"/>
                  </a:lnTo>
                  <a:lnTo>
                    <a:pt x="1832" y="1410"/>
                  </a:lnTo>
                  <a:lnTo>
                    <a:pt x="1775" y="1494"/>
                  </a:lnTo>
                  <a:lnTo>
                    <a:pt x="1716" y="1574"/>
                  </a:lnTo>
                  <a:lnTo>
                    <a:pt x="1654" y="1654"/>
                  </a:lnTo>
                  <a:lnTo>
                    <a:pt x="1590" y="1733"/>
                  </a:lnTo>
                  <a:lnTo>
                    <a:pt x="1524" y="1809"/>
                  </a:lnTo>
                  <a:lnTo>
                    <a:pt x="1456" y="1884"/>
                  </a:lnTo>
                  <a:lnTo>
                    <a:pt x="1385" y="1955"/>
                  </a:lnTo>
                  <a:lnTo>
                    <a:pt x="1312" y="2026"/>
                  </a:lnTo>
                  <a:lnTo>
                    <a:pt x="1239" y="2094"/>
                  </a:lnTo>
                  <a:lnTo>
                    <a:pt x="1163" y="2162"/>
                  </a:lnTo>
                  <a:lnTo>
                    <a:pt x="1084" y="2226"/>
                  </a:lnTo>
                  <a:lnTo>
                    <a:pt x="1004" y="2288"/>
                  </a:lnTo>
                  <a:lnTo>
                    <a:pt x="922" y="2349"/>
                  </a:lnTo>
                  <a:lnTo>
                    <a:pt x="839" y="2406"/>
                  </a:lnTo>
                  <a:lnTo>
                    <a:pt x="751" y="2461"/>
                  </a:lnTo>
                  <a:lnTo>
                    <a:pt x="664" y="2514"/>
                  </a:lnTo>
                  <a:lnTo>
                    <a:pt x="575" y="2566"/>
                  </a:lnTo>
                  <a:lnTo>
                    <a:pt x="484" y="2614"/>
                  </a:lnTo>
                  <a:lnTo>
                    <a:pt x="394" y="2660"/>
                  </a:lnTo>
                  <a:lnTo>
                    <a:pt x="0" y="1845"/>
                  </a:lnTo>
                  <a:lnTo>
                    <a:pt x="68" y="1809"/>
                  </a:lnTo>
                  <a:lnTo>
                    <a:pt x="137" y="1774"/>
                  </a:lnTo>
                  <a:lnTo>
                    <a:pt x="203" y="1734"/>
                  </a:lnTo>
                  <a:lnTo>
                    <a:pt x="269" y="1695"/>
                  </a:lnTo>
                  <a:lnTo>
                    <a:pt x="333" y="1652"/>
                  </a:lnTo>
                  <a:lnTo>
                    <a:pt x="395" y="1610"/>
                  </a:lnTo>
                  <a:lnTo>
                    <a:pt x="458" y="1563"/>
                  </a:lnTo>
                  <a:lnTo>
                    <a:pt x="518" y="1517"/>
                  </a:lnTo>
                  <a:lnTo>
                    <a:pt x="577" y="1469"/>
                  </a:lnTo>
                  <a:lnTo>
                    <a:pt x="634" y="1419"/>
                  </a:lnTo>
                  <a:lnTo>
                    <a:pt x="689" y="1368"/>
                  </a:lnTo>
                  <a:lnTo>
                    <a:pt x="744" y="1316"/>
                  </a:lnTo>
                  <a:lnTo>
                    <a:pt x="796" y="1261"/>
                  </a:lnTo>
                  <a:lnTo>
                    <a:pt x="848" y="1206"/>
                  </a:lnTo>
                  <a:lnTo>
                    <a:pt x="897" y="1149"/>
                  </a:lnTo>
                  <a:lnTo>
                    <a:pt x="945" y="1090"/>
                  </a:lnTo>
                  <a:lnTo>
                    <a:pt x="992" y="1029"/>
                  </a:lnTo>
                  <a:lnTo>
                    <a:pt x="1036" y="969"/>
                  </a:lnTo>
                  <a:lnTo>
                    <a:pt x="1079" y="907"/>
                  </a:lnTo>
                  <a:lnTo>
                    <a:pt x="1120" y="842"/>
                  </a:lnTo>
                  <a:lnTo>
                    <a:pt x="1161" y="778"/>
                  </a:lnTo>
                  <a:lnTo>
                    <a:pt x="1198" y="713"/>
                  </a:lnTo>
                  <a:lnTo>
                    <a:pt x="1234" y="645"/>
                  </a:lnTo>
                  <a:lnTo>
                    <a:pt x="1268" y="577"/>
                  </a:lnTo>
                  <a:lnTo>
                    <a:pt x="1300" y="508"/>
                  </a:lnTo>
                  <a:lnTo>
                    <a:pt x="1330" y="438"/>
                  </a:lnTo>
                  <a:lnTo>
                    <a:pt x="1358" y="367"/>
                  </a:lnTo>
                  <a:lnTo>
                    <a:pt x="1385" y="296"/>
                  </a:lnTo>
                  <a:lnTo>
                    <a:pt x="1410" y="223"/>
                  </a:lnTo>
                  <a:lnTo>
                    <a:pt x="1431" y="150"/>
                  </a:lnTo>
                  <a:lnTo>
                    <a:pt x="1453" y="75"/>
                  </a:lnTo>
                  <a:lnTo>
                    <a:pt x="1471" y="0"/>
                  </a:lnTo>
                  <a:lnTo>
                    <a:pt x="2353" y="202"/>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17" name="Google Shape;1217;g78ea6e5d42_0_631"/>
            <p:cNvSpPr/>
            <p:nvPr/>
          </p:nvSpPr>
          <p:spPr>
            <a:xfrm rot="9202204">
              <a:off x="9372881" y="8131361"/>
              <a:ext cx="236934" cy="187964"/>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18" name="Google Shape;1218;g78ea6e5d42_0_631"/>
          <p:cNvGrpSpPr/>
          <p:nvPr/>
        </p:nvGrpSpPr>
        <p:grpSpPr>
          <a:xfrm>
            <a:off x="9291542" y="4394232"/>
            <a:ext cx="2108655" cy="2710252"/>
            <a:chOff x="9385326" y="4675584"/>
            <a:chExt cx="2108655" cy="2710252"/>
          </a:xfrm>
        </p:grpSpPr>
        <p:sp>
          <p:nvSpPr>
            <p:cNvPr id="1219" name="Google Shape;1219;g78ea6e5d42_0_631"/>
            <p:cNvSpPr/>
            <p:nvPr/>
          </p:nvSpPr>
          <p:spPr>
            <a:xfrm rot="1500828">
              <a:off x="9844342" y="4813098"/>
              <a:ext cx="1190624" cy="2435224"/>
            </a:xfrm>
            <a:custGeom>
              <a:avLst/>
              <a:gdLst/>
              <a:ahLst/>
              <a:cxnLst/>
              <a:rect l="l" t="t" r="r" b="b"/>
              <a:pathLst>
                <a:path w="1499" h="3068" extrusionOk="0">
                  <a:moveTo>
                    <a:pt x="709" y="0"/>
                  </a:moveTo>
                  <a:lnTo>
                    <a:pt x="773" y="82"/>
                  </a:lnTo>
                  <a:lnTo>
                    <a:pt x="834" y="166"/>
                  </a:lnTo>
                  <a:lnTo>
                    <a:pt x="890" y="250"/>
                  </a:lnTo>
                  <a:lnTo>
                    <a:pt x="946" y="335"/>
                  </a:lnTo>
                  <a:lnTo>
                    <a:pt x="999" y="422"/>
                  </a:lnTo>
                  <a:lnTo>
                    <a:pt x="1051" y="511"/>
                  </a:lnTo>
                  <a:lnTo>
                    <a:pt x="1097" y="602"/>
                  </a:lnTo>
                  <a:lnTo>
                    <a:pt x="1143" y="693"/>
                  </a:lnTo>
                  <a:lnTo>
                    <a:pt x="1186" y="784"/>
                  </a:lnTo>
                  <a:lnTo>
                    <a:pt x="1225" y="878"/>
                  </a:lnTo>
                  <a:lnTo>
                    <a:pt x="1262" y="971"/>
                  </a:lnTo>
                  <a:lnTo>
                    <a:pt x="1298" y="1067"/>
                  </a:lnTo>
                  <a:lnTo>
                    <a:pt x="1328" y="1163"/>
                  </a:lnTo>
                  <a:lnTo>
                    <a:pt x="1359" y="1259"/>
                  </a:lnTo>
                  <a:lnTo>
                    <a:pt x="1385" y="1355"/>
                  </a:lnTo>
                  <a:lnTo>
                    <a:pt x="1408" y="1453"/>
                  </a:lnTo>
                  <a:lnTo>
                    <a:pt x="1430" y="1553"/>
                  </a:lnTo>
                  <a:lnTo>
                    <a:pt x="1448" y="1652"/>
                  </a:lnTo>
                  <a:lnTo>
                    <a:pt x="1464" y="1752"/>
                  </a:lnTo>
                  <a:lnTo>
                    <a:pt x="1476" y="1852"/>
                  </a:lnTo>
                  <a:lnTo>
                    <a:pt x="1487" y="1951"/>
                  </a:lnTo>
                  <a:lnTo>
                    <a:pt x="1494" y="2053"/>
                  </a:lnTo>
                  <a:lnTo>
                    <a:pt x="1497" y="2154"/>
                  </a:lnTo>
                  <a:lnTo>
                    <a:pt x="1499" y="2256"/>
                  </a:lnTo>
                  <a:lnTo>
                    <a:pt x="1499" y="2357"/>
                  </a:lnTo>
                  <a:lnTo>
                    <a:pt x="1494" y="2459"/>
                  </a:lnTo>
                  <a:lnTo>
                    <a:pt x="1487" y="2560"/>
                  </a:lnTo>
                  <a:lnTo>
                    <a:pt x="1478" y="2662"/>
                  </a:lnTo>
                  <a:lnTo>
                    <a:pt x="1465" y="2763"/>
                  </a:lnTo>
                  <a:lnTo>
                    <a:pt x="1449" y="2865"/>
                  </a:lnTo>
                  <a:lnTo>
                    <a:pt x="1430" y="2966"/>
                  </a:lnTo>
                  <a:lnTo>
                    <a:pt x="1408" y="3068"/>
                  </a:lnTo>
                  <a:lnTo>
                    <a:pt x="526" y="2866"/>
                  </a:lnTo>
                  <a:lnTo>
                    <a:pt x="542" y="2790"/>
                  </a:lnTo>
                  <a:lnTo>
                    <a:pt x="556" y="2713"/>
                  </a:lnTo>
                  <a:lnTo>
                    <a:pt x="567" y="2639"/>
                  </a:lnTo>
                  <a:lnTo>
                    <a:pt x="577" y="2562"/>
                  </a:lnTo>
                  <a:lnTo>
                    <a:pt x="584" y="2485"/>
                  </a:lnTo>
                  <a:lnTo>
                    <a:pt x="590" y="2409"/>
                  </a:lnTo>
                  <a:lnTo>
                    <a:pt x="593" y="2332"/>
                  </a:lnTo>
                  <a:lnTo>
                    <a:pt x="593" y="2258"/>
                  </a:lnTo>
                  <a:lnTo>
                    <a:pt x="591" y="2181"/>
                  </a:lnTo>
                  <a:lnTo>
                    <a:pt x="590" y="2105"/>
                  </a:lnTo>
                  <a:lnTo>
                    <a:pt x="584" y="2030"/>
                  </a:lnTo>
                  <a:lnTo>
                    <a:pt x="575" y="1953"/>
                  </a:lnTo>
                  <a:lnTo>
                    <a:pt x="567" y="1878"/>
                  </a:lnTo>
                  <a:lnTo>
                    <a:pt x="554" y="1804"/>
                  </a:lnTo>
                  <a:lnTo>
                    <a:pt x="542" y="1729"/>
                  </a:lnTo>
                  <a:lnTo>
                    <a:pt x="526" y="1656"/>
                  </a:lnTo>
                  <a:lnTo>
                    <a:pt x="508" y="1581"/>
                  </a:lnTo>
                  <a:lnTo>
                    <a:pt x="488" y="1508"/>
                  </a:lnTo>
                  <a:lnTo>
                    <a:pt x="465" y="1437"/>
                  </a:lnTo>
                  <a:lnTo>
                    <a:pt x="442" y="1364"/>
                  </a:lnTo>
                  <a:lnTo>
                    <a:pt x="415" y="1293"/>
                  </a:lnTo>
                  <a:lnTo>
                    <a:pt x="389" y="1223"/>
                  </a:lnTo>
                  <a:lnTo>
                    <a:pt x="358" y="1154"/>
                  </a:lnTo>
                  <a:lnTo>
                    <a:pt x="326" y="1084"/>
                  </a:lnTo>
                  <a:lnTo>
                    <a:pt x="292" y="1017"/>
                  </a:lnTo>
                  <a:lnTo>
                    <a:pt x="257" y="949"/>
                  </a:lnTo>
                  <a:lnTo>
                    <a:pt x="218" y="883"/>
                  </a:lnTo>
                  <a:lnTo>
                    <a:pt x="178" y="817"/>
                  </a:lnTo>
                  <a:lnTo>
                    <a:pt x="138" y="753"/>
                  </a:lnTo>
                  <a:lnTo>
                    <a:pt x="93" y="689"/>
                  </a:lnTo>
                  <a:lnTo>
                    <a:pt x="49" y="627"/>
                  </a:lnTo>
                  <a:lnTo>
                    <a:pt x="0" y="566"/>
                  </a:lnTo>
                  <a:lnTo>
                    <a:pt x="709" y="0"/>
                  </a:lnTo>
                  <a:close/>
                </a:path>
              </a:pathLst>
            </a:custGeom>
            <a:solidFill>
              <a:srgbClr val="ED7D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20" name="Google Shape;1220;g78ea6e5d42_0_631"/>
            <p:cNvSpPr/>
            <p:nvPr/>
          </p:nvSpPr>
          <p:spPr>
            <a:xfrm rot="5999218">
              <a:off x="10937673" y="6010697"/>
              <a:ext cx="236991" cy="187966"/>
            </a:xfrm>
            <a:prstGeom prst="triangle">
              <a:avLst>
                <a:gd name="adj" fmla="val 50000"/>
              </a:avLst>
            </a:prstGeom>
            <a:solidFill>
              <a:srgbClr val="ED7D31"/>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grpSp>
        <p:nvGrpSpPr>
          <p:cNvPr id="1221" name="Google Shape;1221;g78ea6e5d42_0_631"/>
          <p:cNvGrpSpPr/>
          <p:nvPr/>
        </p:nvGrpSpPr>
        <p:grpSpPr>
          <a:xfrm>
            <a:off x="4396768" y="4556769"/>
            <a:ext cx="2584564" cy="2702734"/>
            <a:chOff x="4490552" y="4838121"/>
            <a:chExt cx="2584564" cy="2702734"/>
          </a:xfrm>
        </p:grpSpPr>
        <p:sp>
          <p:nvSpPr>
            <p:cNvPr id="1222" name="Google Shape;1222;g78ea6e5d42_0_631"/>
            <p:cNvSpPr/>
            <p:nvPr/>
          </p:nvSpPr>
          <p:spPr>
            <a:xfrm rot="1500833">
              <a:off x="4849384" y="5133801"/>
              <a:ext cx="1866901" cy="2111374"/>
            </a:xfrm>
            <a:custGeom>
              <a:avLst/>
              <a:gdLst/>
              <a:ahLst/>
              <a:cxnLst/>
              <a:rect l="l" t="t" r="r" b="b"/>
              <a:pathLst>
                <a:path w="2353" h="2660" extrusionOk="0">
                  <a:moveTo>
                    <a:pt x="1961" y="2660"/>
                  </a:moveTo>
                  <a:lnTo>
                    <a:pt x="1869" y="2614"/>
                  </a:lnTo>
                  <a:lnTo>
                    <a:pt x="1778" y="2566"/>
                  </a:lnTo>
                  <a:lnTo>
                    <a:pt x="1689" y="2514"/>
                  </a:lnTo>
                  <a:lnTo>
                    <a:pt x="1602" y="2461"/>
                  </a:lnTo>
                  <a:lnTo>
                    <a:pt x="1515" y="2406"/>
                  </a:lnTo>
                  <a:lnTo>
                    <a:pt x="1431" y="2349"/>
                  </a:lnTo>
                  <a:lnTo>
                    <a:pt x="1349" y="2288"/>
                  </a:lnTo>
                  <a:lnTo>
                    <a:pt x="1269" y="2226"/>
                  </a:lnTo>
                  <a:lnTo>
                    <a:pt x="1191" y="2162"/>
                  </a:lnTo>
                  <a:lnTo>
                    <a:pt x="1114" y="2094"/>
                  </a:lnTo>
                  <a:lnTo>
                    <a:pt x="1041" y="2026"/>
                  </a:lnTo>
                  <a:lnTo>
                    <a:pt x="968" y="1955"/>
                  </a:lnTo>
                  <a:lnTo>
                    <a:pt x="897" y="1884"/>
                  </a:lnTo>
                  <a:lnTo>
                    <a:pt x="829" y="1809"/>
                  </a:lnTo>
                  <a:lnTo>
                    <a:pt x="763" y="1733"/>
                  </a:lnTo>
                  <a:lnTo>
                    <a:pt x="699" y="1654"/>
                  </a:lnTo>
                  <a:lnTo>
                    <a:pt x="637" y="1574"/>
                  </a:lnTo>
                  <a:lnTo>
                    <a:pt x="578" y="1494"/>
                  </a:lnTo>
                  <a:lnTo>
                    <a:pt x="521" y="1410"/>
                  </a:lnTo>
                  <a:lnTo>
                    <a:pt x="466" y="1325"/>
                  </a:lnTo>
                  <a:lnTo>
                    <a:pt x="413" y="1239"/>
                  </a:lnTo>
                  <a:lnTo>
                    <a:pt x="363" y="1152"/>
                  </a:lnTo>
                  <a:lnTo>
                    <a:pt x="315" y="1063"/>
                  </a:lnTo>
                  <a:lnTo>
                    <a:pt x="270" y="972"/>
                  </a:lnTo>
                  <a:lnTo>
                    <a:pt x="228" y="880"/>
                  </a:lnTo>
                  <a:lnTo>
                    <a:pt x="187" y="786"/>
                  </a:lnTo>
                  <a:lnTo>
                    <a:pt x="149" y="691"/>
                  </a:lnTo>
                  <a:lnTo>
                    <a:pt x="114" y="597"/>
                  </a:lnTo>
                  <a:lnTo>
                    <a:pt x="82" y="499"/>
                  </a:lnTo>
                  <a:lnTo>
                    <a:pt x="51" y="401"/>
                  </a:lnTo>
                  <a:lnTo>
                    <a:pt x="23" y="301"/>
                  </a:lnTo>
                  <a:lnTo>
                    <a:pt x="0" y="202"/>
                  </a:lnTo>
                  <a:lnTo>
                    <a:pt x="883" y="0"/>
                  </a:lnTo>
                  <a:lnTo>
                    <a:pt x="900" y="75"/>
                  </a:lnTo>
                  <a:lnTo>
                    <a:pt x="922" y="150"/>
                  </a:lnTo>
                  <a:lnTo>
                    <a:pt x="943" y="223"/>
                  </a:lnTo>
                  <a:lnTo>
                    <a:pt x="968" y="296"/>
                  </a:lnTo>
                  <a:lnTo>
                    <a:pt x="995" y="367"/>
                  </a:lnTo>
                  <a:lnTo>
                    <a:pt x="1023" y="438"/>
                  </a:lnTo>
                  <a:lnTo>
                    <a:pt x="1054" y="508"/>
                  </a:lnTo>
                  <a:lnTo>
                    <a:pt x="1086" y="577"/>
                  </a:lnTo>
                  <a:lnTo>
                    <a:pt x="1119" y="645"/>
                  </a:lnTo>
                  <a:lnTo>
                    <a:pt x="1155" y="713"/>
                  </a:lnTo>
                  <a:lnTo>
                    <a:pt x="1192" y="778"/>
                  </a:lnTo>
                  <a:lnTo>
                    <a:pt x="1233" y="842"/>
                  </a:lnTo>
                  <a:lnTo>
                    <a:pt x="1274" y="907"/>
                  </a:lnTo>
                  <a:lnTo>
                    <a:pt x="1317" y="969"/>
                  </a:lnTo>
                  <a:lnTo>
                    <a:pt x="1361" y="1029"/>
                  </a:lnTo>
                  <a:lnTo>
                    <a:pt x="1408" y="1090"/>
                  </a:lnTo>
                  <a:lnTo>
                    <a:pt x="1456" y="1149"/>
                  </a:lnTo>
                  <a:lnTo>
                    <a:pt x="1506" y="1206"/>
                  </a:lnTo>
                  <a:lnTo>
                    <a:pt x="1556" y="1261"/>
                  </a:lnTo>
                  <a:lnTo>
                    <a:pt x="1609" y="1316"/>
                  </a:lnTo>
                  <a:lnTo>
                    <a:pt x="1664" y="1368"/>
                  </a:lnTo>
                  <a:lnTo>
                    <a:pt x="1719" y="1419"/>
                  </a:lnTo>
                  <a:lnTo>
                    <a:pt x="1776" y="1469"/>
                  </a:lnTo>
                  <a:lnTo>
                    <a:pt x="1835" y="1517"/>
                  </a:lnTo>
                  <a:lnTo>
                    <a:pt x="1895" y="1563"/>
                  </a:lnTo>
                  <a:lnTo>
                    <a:pt x="1956" y="1610"/>
                  </a:lnTo>
                  <a:lnTo>
                    <a:pt x="2020" y="1652"/>
                  </a:lnTo>
                  <a:lnTo>
                    <a:pt x="2084" y="1695"/>
                  </a:lnTo>
                  <a:lnTo>
                    <a:pt x="2150" y="1734"/>
                  </a:lnTo>
                  <a:lnTo>
                    <a:pt x="2216" y="1774"/>
                  </a:lnTo>
                  <a:lnTo>
                    <a:pt x="2284" y="1809"/>
                  </a:lnTo>
                  <a:lnTo>
                    <a:pt x="2353" y="1845"/>
                  </a:lnTo>
                  <a:lnTo>
                    <a:pt x="1961" y="2660"/>
                  </a:lnTo>
                  <a:close/>
                </a:path>
              </a:pathLst>
            </a:custGeom>
            <a:solidFill>
              <a:srgbClr val="4472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57">
                <a:solidFill>
                  <a:srgbClr val="000000"/>
                </a:solidFill>
                <a:latin typeface="Calibri"/>
                <a:ea typeface="Calibri"/>
                <a:cs typeface="Calibri"/>
                <a:sym typeface="Calibri"/>
              </a:endParaRPr>
            </a:p>
          </p:txBody>
        </p:sp>
        <p:sp>
          <p:nvSpPr>
            <p:cNvPr id="1223" name="Google Shape;1223;g78ea6e5d42_0_631"/>
            <p:cNvSpPr/>
            <p:nvPr/>
          </p:nvSpPr>
          <p:spPr>
            <a:xfrm rot="-5999218" flipH="1">
              <a:off x="5099099" y="6095207"/>
              <a:ext cx="236991" cy="187966"/>
            </a:xfrm>
            <a:prstGeom prst="triangle">
              <a:avLst>
                <a:gd name="adj" fmla="val 50000"/>
              </a:avLst>
            </a:prstGeom>
            <a:solidFill>
              <a:srgbClr val="4472C4"/>
            </a:solidFill>
            <a:ln w="127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rgbClr val="FFFFFF"/>
                </a:solidFill>
                <a:latin typeface="Calibri"/>
                <a:ea typeface="Calibri"/>
                <a:cs typeface="Calibri"/>
                <a:sym typeface="Calibri"/>
              </a:endParaRPr>
            </a:p>
          </p:txBody>
        </p:sp>
      </p:grpSp>
      <p:sp>
        <p:nvSpPr>
          <p:cNvPr id="1224" name="Google Shape;1224;g78ea6e5d42_0_631"/>
          <p:cNvSpPr/>
          <p:nvPr/>
        </p:nvSpPr>
        <p:spPr>
          <a:xfrm>
            <a:off x="6478039" y="4817670"/>
            <a:ext cx="3090000" cy="95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latin typeface="Calibri"/>
                <a:ea typeface="Calibri"/>
                <a:cs typeface="Calibri"/>
                <a:sym typeface="Calibri"/>
              </a:rPr>
              <a:t>Pipeline </a:t>
            </a:r>
            <a:endParaRPr sz="2800" b="1">
              <a:latin typeface="Calibri"/>
              <a:ea typeface="Calibri"/>
              <a:cs typeface="Calibri"/>
              <a:sym typeface="Calibri"/>
            </a:endParaRPr>
          </a:p>
          <a:p>
            <a:pPr marL="0" marR="0" lvl="0" indent="0" algn="ctr" rtl="0">
              <a:spcBef>
                <a:spcPts val="0"/>
              </a:spcBef>
              <a:spcAft>
                <a:spcPts val="0"/>
              </a:spcAft>
              <a:buNone/>
            </a:pPr>
            <a:r>
              <a:rPr lang="en-US" sz="2800" b="1">
                <a:latin typeface="Calibri"/>
                <a:ea typeface="Calibri"/>
                <a:cs typeface="Calibri"/>
                <a:sym typeface="Calibri"/>
              </a:rPr>
              <a:t>Tools</a:t>
            </a:r>
            <a:endParaRPr sz="2000" b="1">
              <a:solidFill>
                <a:srgbClr val="FFFFFF"/>
              </a:solidFill>
              <a:latin typeface="Calibri"/>
              <a:ea typeface="Calibri"/>
              <a:cs typeface="Calibri"/>
              <a:sym typeface="Calibri"/>
            </a:endParaRPr>
          </a:p>
        </p:txBody>
      </p:sp>
      <p:pic>
        <p:nvPicPr>
          <p:cNvPr id="34" name="Google Shape;152;p8">
            <a:extLst>
              <a:ext uri="{FF2B5EF4-FFF2-40B4-BE49-F238E27FC236}">
                <a16:creationId xmlns:a16="http://schemas.microsoft.com/office/drawing/2014/main" id="{400ADCEF-FBC5-8E44-A578-E4D0E8487EAE}"/>
              </a:ext>
            </a:extLst>
          </p:cNvPr>
          <p:cNvPicPr preferRelativeResize="0"/>
          <p:nvPr/>
        </p:nvPicPr>
        <p:blipFill rotWithShape="1">
          <a:blip r:embed="rId3">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g70c9dc62ad_0_555"/>
          <p:cNvSpPr txBox="1">
            <a:spLocks noGrp="1"/>
          </p:cNvSpPr>
          <p:nvPr>
            <p:ph type="body" idx="1"/>
          </p:nvPr>
        </p:nvSpPr>
        <p:spPr>
          <a:xfrm>
            <a:off x="1340103" y="1599851"/>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1</a:t>
            </a:r>
            <a:endParaRPr dirty="0"/>
          </a:p>
        </p:txBody>
      </p:sp>
      <p:sp>
        <p:nvSpPr>
          <p:cNvPr id="1236" name="Google Shape;1236;g70c9dc62ad_0_555"/>
          <p:cNvSpPr txBox="1">
            <a:spLocks noGrp="1"/>
          </p:cNvSpPr>
          <p:nvPr>
            <p:ph type="body" idx="2"/>
          </p:nvPr>
        </p:nvSpPr>
        <p:spPr>
          <a:xfrm>
            <a:off x="3230692" y="847767"/>
            <a:ext cx="11744839"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Which of the following is NOT a difference between build jobs and Pipelines?</a:t>
            </a:r>
            <a:endParaRPr dirty="0"/>
          </a:p>
        </p:txBody>
      </p:sp>
      <p:sp>
        <p:nvSpPr>
          <p:cNvPr id="1237" name="Google Shape;1237;g70c9dc62ad_0_555"/>
          <p:cNvSpPr txBox="1">
            <a:spLocks noGrp="1"/>
          </p:cNvSpPr>
          <p:nvPr>
            <p:ph type="body" idx="3"/>
          </p:nvPr>
        </p:nvSpPr>
        <p:spPr>
          <a:xfrm>
            <a:off x="2329744" y="2828173"/>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t>Pipelines are defined using script whereas jobs are defined via the UI.</a:t>
            </a:r>
            <a:endParaRPr dirty="0"/>
          </a:p>
        </p:txBody>
      </p:sp>
      <p:sp>
        <p:nvSpPr>
          <p:cNvPr id="1238" name="Google Shape;1238;g70c9dc62ad_0_555"/>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Freestyle jobs do not create a persistent record of execution whereas Pipelines do.</a:t>
            </a:r>
            <a:endParaRPr/>
          </a:p>
        </p:txBody>
      </p:sp>
      <p:sp>
        <p:nvSpPr>
          <p:cNvPr id="1239" name="Google Shape;1239;g70c9dc62ad_0_555"/>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Pipelines let you store the build results but build jobs do not.</a:t>
            </a:r>
            <a:endParaRPr/>
          </a:p>
        </p:txBody>
      </p:sp>
      <p:sp>
        <p:nvSpPr>
          <p:cNvPr id="1240" name="Google Shape;1240;g70c9dc62ad_0_555"/>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Clr>
                <a:schemeClr val="dk1"/>
              </a:buClr>
              <a:buSzPts val="1100"/>
              <a:buFont typeface="Arial"/>
              <a:buNone/>
            </a:pPr>
            <a:r>
              <a:rPr lang="en-US"/>
              <a:t> Pipelines let you break jobs into different stages whereas build jobs do not.</a:t>
            </a:r>
            <a:endParaRPr/>
          </a:p>
          <a:p>
            <a:pPr marL="0" lvl="0" indent="0" algn="l" rtl="0">
              <a:spcBef>
                <a:spcPts val="100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g6b2ecb4b00_1_2"/>
          <p:cNvSpPr txBox="1">
            <a:spLocks noGrp="1"/>
          </p:cNvSpPr>
          <p:nvPr>
            <p:ph type="body" idx="3"/>
          </p:nvPr>
        </p:nvSpPr>
        <p:spPr>
          <a:xfrm>
            <a:off x="1061600" y="7637857"/>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Pipelines and build jobs both let you store the generated artifacts and archive the test results.</a:t>
            </a:r>
            <a:endParaRPr dirty="0"/>
          </a:p>
        </p:txBody>
      </p:sp>
      <p:sp>
        <p:nvSpPr>
          <p:cNvPr id="1247" name="Google Shape;1247;g6b2ecb4b00_1_2"/>
          <p:cNvSpPr txBox="1">
            <a:spLocks noGrp="1"/>
          </p:cNvSpPr>
          <p:nvPr>
            <p:ph type="body" idx="4"/>
          </p:nvPr>
        </p:nvSpPr>
        <p:spPr>
          <a:xfrm>
            <a:off x="3756133" y="7194027"/>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dirty="0"/>
              <a:t>C</a:t>
            </a:r>
            <a:endParaRPr dirty="0"/>
          </a:p>
        </p:txBody>
      </p:sp>
      <p:sp>
        <p:nvSpPr>
          <p:cNvPr id="1248" name="Google Shape;1248;g6b2ecb4b00_1_2"/>
          <p:cNvSpPr txBox="1">
            <a:spLocks noGrp="1"/>
          </p:cNvSpPr>
          <p:nvPr>
            <p:ph type="body" idx="1"/>
          </p:nvPr>
        </p:nvSpPr>
        <p:spPr>
          <a:xfrm>
            <a:off x="1340103" y="1599848"/>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1</a:t>
            </a:r>
            <a:endParaRPr dirty="0"/>
          </a:p>
        </p:txBody>
      </p:sp>
      <p:sp>
        <p:nvSpPr>
          <p:cNvPr id="1250" name="Google Shape;1250;g6b2ecb4b00_1_2"/>
          <p:cNvSpPr txBox="1">
            <a:spLocks noGrp="1"/>
          </p:cNvSpPr>
          <p:nvPr>
            <p:ph type="body" idx="3"/>
          </p:nvPr>
        </p:nvSpPr>
        <p:spPr>
          <a:xfrm>
            <a:off x="2329744" y="2788417"/>
            <a:ext cx="11250600" cy="70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0" dirty="0">
                <a:solidFill>
                  <a:srgbClr val="434343"/>
                </a:solidFill>
              </a:rPr>
              <a:t>Pipelines are defined using script whereas jobs are defined via the UI.</a:t>
            </a:r>
            <a:endParaRPr b="0" dirty="0">
              <a:solidFill>
                <a:srgbClr val="434343"/>
              </a:solidFill>
            </a:endParaRPr>
          </a:p>
        </p:txBody>
      </p:sp>
      <p:sp>
        <p:nvSpPr>
          <p:cNvPr id="1251" name="Google Shape;1251;g6b2ecb4b00_1_2"/>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000" b="0">
                <a:solidFill>
                  <a:srgbClr val="434343"/>
                </a:solidFill>
              </a:rPr>
              <a:t>Freestyle jobs do not create a persistent record of execution whereas Pipelines do.</a:t>
            </a:r>
            <a:endParaRPr sz="2000" b="0">
              <a:solidFill>
                <a:srgbClr val="434343"/>
              </a:solidFill>
            </a:endParaRPr>
          </a:p>
        </p:txBody>
      </p:sp>
      <p:sp>
        <p:nvSpPr>
          <p:cNvPr id="1252" name="Google Shape;1252;g6b2ecb4b00_1_2"/>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solidFill>
                  <a:srgbClr val="434343"/>
                </a:solidFill>
              </a:rPr>
              <a:t>Pipelines let you store the build results but build jobs do not.</a:t>
            </a:r>
            <a:endParaRPr>
              <a:solidFill>
                <a:srgbClr val="434343"/>
              </a:solidFill>
            </a:endParaRPr>
          </a:p>
        </p:txBody>
      </p:sp>
      <p:sp>
        <p:nvSpPr>
          <p:cNvPr id="1253" name="Google Shape;1253;g6b2ecb4b00_1_2"/>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solidFill>
                  <a:srgbClr val="434343"/>
                </a:solidFill>
              </a:rPr>
              <a:t> Pipelines let you break jobs into different stages whereas build jobs do not.</a:t>
            </a:r>
            <a:endParaRPr>
              <a:solidFill>
                <a:srgbClr val="434343"/>
              </a:solidFill>
            </a:endParaRPr>
          </a:p>
          <a:p>
            <a:pPr marL="0" lvl="0" indent="0" algn="l" rtl="0">
              <a:spcBef>
                <a:spcPts val="1000"/>
              </a:spcBef>
              <a:spcAft>
                <a:spcPts val="0"/>
              </a:spcAft>
              <a:buNone/>
            </a:pPr>
            <a:endParaRPr>
              <a:solidFill>
                <a:srgbClr val="434343"/>
              </a:solidFill>
            </a:endParaRPr>
          </a:p>
        </p:txBody>
      </p:sp>
      <p:sp>
        <p:nvSpPr>
          <p:cNvPr id="12" name="Google Shape;1236;g70c9dc62ad_0_555">
            <a:extLst>
              <a:ext uri="{FF2B5EF4-FFF2-40B4-BE49-F238E27FC236}">
                <a16:creationId xmlns:a16="http://schemas.microsoft.com/office/drawing/2014/main" id="{10582F39-8626-2245-A492-81A8F38A6164}"/>
              </a:ext>
            </a:extLst>
          </p:cNvPr>
          <p:cNvSpPr txBox="1">
            <a:spLocks/>
          </p:cNvSpPr>
          <p:nvPr/>
        </p:nvSpPr>
        <p:spPr>
          <a:xfrm>
            <a:off x="3230692" y="847767"/>
            <a:ext cx="11744839" cy="1425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1"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dirty="0"/>
              <a:t>Which of the following is NOT a difference between build jobs and Pipelines?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6b2ecb4b00_1_20"/>
          <p:cNvSpPr txBox="1">
            <a:spLocks noGrp="1"/>
          </p:cNvSpPr>
          <p:nvPr>
            <p:ph type="body" idx="1"/>
          </p:nvPr>
        </p:nvSpPr>
        <p:spPr>
          <a:xfrm>
            <a:off x="1340103" y="1619728"/>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2</a:t>
            </a:r>
            <a:endParaRPr dirty="0"/>
          </a:p>
        </p:txBody>
      </p:sp>
      <p:sp>
        <p:nvSpPr>
          <p:cNvPr id="1260" name="Google Shape;1260;g6b2ecb4b00_1_20"/>
          <p:cNvSpPr txBox="1">
            <a:spLocks noGrp="1"/>
          </p:cNvSpPr>
          <p:nvPr>
            <p:ph type="body" idx="2"/>
          </p:nvPr>
        </p:nvSpPr>
        <p:spPr>
          <a:xfrm>
            <a:off x="3250570" y="867472"/>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Which of the following statement defines a node?</a:t>
            </a:r>
            <a:endParaRPr dirty="0"/>
          </a:p>
        </p:txBody>
      </p:sp>
      <p:sp>
        <p:nvSpPr>
          <p:cNvPr id="1261" name="Google Shape;1261;g6b2ecb4b00_1_20"/>
          <p:cNvSpPr txBox="1">
            <a:spLocks noGrp="1"/>
          </p:cNvSpPr>
          <p:nvPr>
            <p:ph type="body" idx="3"/>
          </p:nvPr>
        </p:nvSpPr>
        <p:spPr>
          <a:xfrm>
            <a:off x="2329744" y="2828173"/>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t>A node is a single task in the Pipeline.</a:t>
            </a:r>
            <a:br>
              <a:rPr lang="en-US" dirty="0"/>
            </a:br>
            <a:r>
              <a:rPr lang="en-US" dirty="0"/>
              <a:t> </a:t>
            </a:r>
            <a:endParaRPr dirty="0"/>
          </a:p>
        </p:txBody>
      </p:sp>
      <p:sp>
        <p:nvSpPr>
          <p:cNvPr id="1262" name="Google Shape;1262;g6b2ecb4b00_1_2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Clr>
                <a:schemeClr val="dk1"/>
              </a:buClr>
              <a:buSzPts val="1100"/>
              <a:buFont typeface="Arial"/>
              <a:buNone/>
            </a:pPr>
            <a:r>
              <a:rPr lang="en-US"/>
              <a:t>A node refers to a distinct subset of tasks performed through the entire Pipeline.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1263" name="Google Shape;1263;g6b2ecb4b00_1_2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A node is a user-defined model of a Pipeline.</a:t>
            </a:r>
            <a:endParaRPr/>
          </a:p>
        </p:txBody>
      </p:sp>
      <p:sp>
        <p:nvSpPr>
          <p:cNvPr id="1264" name="Google Shape;1264;g6b2ecb4b00_1_20"/>
          <p:cNvSpPr txBox="1">
            <a:spLocks noGrp="1"/>
          </p:cNvSpPr>
          <p:nvPr>
            <p:ph type="body" idx="6"/>
          </p:nvPr>
        </p:nvSpPr>
        <p:spPr>
          <a:xfrm>
            <a:off x="2329745" y="5250232"/>
            <a:ext cx="939843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t>A node is a machine which is part of the Jenkins environment and is capable of executing a Pipeline.</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g6b2ecb4b00_1_32"/>
          <p:cNvSpPr txBox="1">
            <a:spLocks noGrp="1"/>
          </p:cNvSpPr>
          <p:nvPr>
            <p:ph type="body" idx="3"/>
          </p:nvPr>
        </p:nvSpPr>
        <p:spPr>
          <a:xfrm>
            <a:off x="1061600" y="7629236"/>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dirty="0"/>
              <a:t>A node is a machine which is part of the Jenkins environment and is capable of executing a Pipeline.</a:t>
            </a:r>
            <a:endParaRPr dirty="0"/>
          </a:p>
          <a:p>
            <a:pPr marL="0" lvl="0" indent="0" algn="l" rtl="0">
              <a:spcBef>
                <a:spcPts val="1000"/>
              </a:spcBef>
              <a:spcAft>
                <a:spcPts val="0"/>
              </a:spcAft>
              <a:buClr>
                <a:schemeClr val="dk1"/>
              </a:buClr>
              <a:buSzPts val="1100"/>
              <a:buFont typeface="Arial"/>
              <a:buNone/>
            </a:pPr>
            <a:endParaRPr dirty="0"/>
          </a:p>
          <a:p>
            <a:pPr marL="0" lvl="0" indent="0" algn="l" rtl="0">
              <a:spcBef>
                <a:spcPts val="1000"/>
              </a:spcBef>
              <a:spcAft>
                <a:spcPts val="0"/>
              </a:spcAft>
              <a:buNone/>
            </a:pPr>
            <a:endParaRPr dirty="0"/>
          </a:p>
        </p:txBody>
      </p:sp>
      <p:sp>
        <p:nvSpPr>
          <p:cNvPr id="1271" name="Google Shape;1271;g6b2ecb4b00_1_32"/>
          <p:cNvSpPr txBox="1">
            <a:spLocks noGrp="1"/>
          </p:cNvSpPr>
          <p:nvPr>
            <p:ph type="body" idx="4"/>
          </p:nvPr>
        </p:nvSpPr>
        <p:spPr>
          <a:xfrm>
            <a:off x="3804104" y="7187924"/>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dirty="0"/>
              <a:t>D</a:t>
            </a:r>
            <a:endParaRPr dirty="0"/>
          </a:p>
        </p:txBody>
      </p:sp>
      <p:sp>
        <p:nvSpPr>
          <p:cNvPr id="1272" name="Google Shape;1272;g6b2ecb4b00_1_32"/>
          <p:cNvSpPr txBox="1">
            <a:spLocks noGrp="1"/>
          </p:cNvSpPr>
          <p:nvPr>
            <p:ph type="body" idx="1"/>
          </p:nvPr>
        </p:nvSpPr>
        <p:spPr>
          <a:xfrm>
            <a:off x="1340103" y="1619728"/>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2</a:t>
            </a:r>
            <a:endParaRPr dirty="0"/>
          </a:p>
        </p:txBody>
      </p:sp>
      <p:sp>
        <p:nvSpPr>
          <p:cNvPr id="1274" name="Google Shape;1274;g6b2ecb4b00_1_32"/>
          <p:cNvSpPr txBox="1">
            <a:spLocks noGrp="1"/>
          </p:cNvSpPr>
          <p:nvPr>
            <p:ph type="body" idx="3"/>
          </p:nvPr>
        </p:nvSpPr>
        <p:spPr>
          <a:xfrm>
            <a:off x="2329744" y="2788417"/>
            <a:ext cx="11250600" cy="70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0">
                <a:solidFill>
                  <a:srgbClr val="434343"/>
                </a:solidFill>
              </a:rPr>
              <a:t>A node is a single task in the Pipeline.</a:t>
            </a:r>
            <a:br>
              <a:rPr lang="en-US" b="0">
                <a:solidFill>
                  <a:srgbClr val="434343"/>
                </a:solidFill>
              </a:rPr>
            </a:br>
            <a:r>
              <a:rPr lang="en-US" b="0">
                <a:solidFill>
                  <a:srgbClr val="434343"/>
                </a:solidFill>
              </a:rPr>
              <a:t> </a:t>
            </a:r>
            <a:endParaRPr b="0">
              <a:solidFill>
                <a:srgbClr val="434343"/>
              </a:solidFill>
            </a:endParaRPr>
          </a:p>
        </p:txBody>
      </p:sp>
      <p:sp>
        <p:nvSpPr>
          <p:cNvPr id="1275" name="Google Shape;1275;g6b2ecb4b00_1_32"/>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000" b="0">
                <a:solidFill>
                  <a:srgbClr val="434343"/>
                </a:solidFill>
              </a:rPr>
              <a:t>A node refers to a distinct subset of tasks performed through the entire Pipeline.</a:t>
            </a:r>
            <a:endParaRPr sz="2000" b="0">
              <a:solidFill>
                <a:srgbClr val="434343"/>
              </a:solidFill>
            </a:endParaRPr>
          </a:p>
          <a:p>
            <a:pPr marL="0" lvl="0" indent="0" algn="l" rtl="0">
              <a:spcBef>
                <a:spcPts val="1000"/>
              </a:spcBef>
              <a:spcAft>
                <a:spcPts val="0"/>
              </a:spcAft>
              <a:buNone/>
            </a:pPr>
            <a:endParaRPr sz="2000" b="0">
              <a:solidFill>
                <a:srgbClr val="434343"/>
              </a:solidFill>
            </a:endParaRPr>
          </a:p>
          <a:p>
            <a:pPr marL="0" lvl="0" indent="0" algn="l" rtl="0">
              <a:spcBef>
                <a:spcPts val="1000"/>
              </a:spcBef>
              <a:spcAft>
                <a:spcPts val="0"/>
              </a:spcAft>
              <a:buNone/>
            </a:pPr>
            <a:endParaRPr sz="2000" b="0">
              <a:solidFill>
                <a:srgbClr val="434343"/>
              </a:solidFill>
            </a:endParaRPr>
          </a:p>
        </p:txBody>
      </p:sp>
      <p:sp>
        <p:nvSpPr>
          <p:cNvPr id="1276" name="Google Shape;1276;g6b2ecb4b00_1_32"/>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solidFill>
                  <a:srgbClr val="434343"/>
                </a:solidFill>
              </a:rPr>
              <a:t>A node is a user-defined model of a Pipeline.</a:t>
            </a:r>
            <a:endParaRPr>
              <a:solidFill>
                <a:srgbClr val="434343"/>
              </a:solidFill>
            </a:endParaRPr>
          </a:p>
        </p:txBody>
      </p:sp>
      <p:sp>
        <p:nvSpPr>
          <p:cNvPr id="1277" name="Google Shape;1277;g6b2ecb4b00_1_32"/>
          <p:cNvSpPr txBox="1">
            <a:spLocks noGrp="1"/>
          </p:cNvSpPr>
          <p:nvPr>
            <p:ph type="body" idx="6"/>
          </p:nvPr>
        </p:nvSpPr>
        <p:spPr>
          <a:xfrm>
            <a:off x="2329744" y="5250232"/>
            <a:ext cx="939843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solidFill>
                  <a:srgbClr val="434343"/>
                </a:solidFill>
              </a:rPr>
              <a:t>A node is a machine which is part of the Jenkins environment and is capable of executing a Pipeline.</a:t>
            </a:r>
            <a:endParaRPr dirty="0">
              <a:solidFill>
                <a:srgbClr val="434343"/>
              </a:solidFill>
            </a:endParaRPr>
          </a:p>
        </p:txBody>
      </p:sp>
      <p:sp>
        <p:nvSpPr>
          <p:cNvPr id="12" name="Google Shape;1260;g6b2ecb4b00_1_20">
            <a:extLst>
              <a:ext uri="{FF2B5EF4-FFF2-40B4-BE49-F238E27FC236}">
                <a16:creationId xmlns:a16="http://schemas.microsoft.com/office/drawing/2014/main" id="{5CBB0D2D-3C8C-3D48-BFFA-1D3EA0B42E57}"/>
              </a:ext>
            </a:extLst>
          </p:cNvPr>
          <p:cNvSpPr txBox="1">
            <a:spLocks noGrp="1"/>
          </p:cNvSpPr>
          <p:nvPr>
            <p:ph type="body" idx="2"/>
          </p:nvPr>
        </p:nvSpPr>
        <p:spPr>
          <a:xfrm>
            <a:off x="3250570" y="867472"/>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Which of the following statement defines a node?</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g6b2ecb4b00_1_62"/>
          <p:cNvSpPr txBox="1">
            <a:spLocks noGrp="1"/>
          </p:cNvSpPr>
          <p:nvPr>
            <p:ph type="body" idx="1"/>
          </p:nvPr>
        </p:nvSpPr>
        <p:spPr>
          <a:xfrm>
            <a:off x="1340103" y="1619725"/>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3</a:t>
            </a:r>
            <a:endParaRPr dirty="0"/>
          </a:p>
        </p:txBody>
      </p:sp>
      <p:sp>
        <p:nvSpPr>
          <p:cNvPr id="1284" name="Google Shape;1284;g6b2ecb4b00_1_62"/>
          <p:cNvSpPr txBox="1">
            <a:spLocks noGrp="1"/>
          </p:cNvSpPr>
          <p:nvPr>
            <p:ph type="body" idx="2"/>
          </p:nvPr>
        </p:nvSpPr>
        <p:spPr>
          <a:xfrm>
            <a:off x="3230692" y="848947"/>
            <a:ext cx="11665327"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Clr>
                <a:schemeClr val="dk1"/>
              </a:buClr>
              <a:buSzPts val="1100"/>
              <a:buFont typeface="Arial"/>
              <a:buNone/>
            </a:pPr>
            <a:r>
              <a:rPr lang="en-US" dirty="0"/>
              <a:t>Scripted Pipelines and Declarative Pipelines are both constructed using a Groovy syntax. Is the statement true or false?</a:t>
            </a:r>
            <a:endParaRPr dirty="0"/>
          </a:p>
        </p:txBody>
      </p:sp>
      <p:sp>
        <p:nvSpPr>
          <p:cNvPr id="1285" name="Google Shape;1285;g6b2ecb4b00_1_62"/>
          <p:cNvSpPr txBox="1">
            <a:spLocks noGrp="1"/>
          </p:cNvSpPr>
          <p:nvPr>
            <p:ph type="body" idx="3"/>
          </p:nvPr>
        </p:nvSpPr>
        <p:spPr>
          <a:xfrm>
            <a:off x="2329744" y="2828173"/>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t>True</a:t>
            </a:r>
            <a:endParaRPr dirty="0"/>
          </a:p>
        </p:txBody>
      </p:sp>
      <p:sp>
        <p:nvSpPr>
          <p:cNvPr id="1286" name="Google Shape;1286;g6b2ecb4b00_1_62"/>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False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g6b2ecb4b00_1_71"/>
          <p:cNvSpPr txBox="1">
            <a:spLocks noGrp="1"/>
          </p:cNvSpPr>
          <p:nvPr>
            <p:ph type="body" idx="1"/>
          </p:nvPr>
        </p:nvSpPr>
        <p:spPr>
          <a:xfrm>
            <a:off x="1333009" y="1620131"/>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3</a:t>
            </a:r>
            <a:endParaRPr dirty="0"/>
          </a:p>
        </p:txBody>
      </p:sp>
      <p:sp>
        <p:nvSpPr>
          <p:cNvPr id="1293" name="Google Shape;1293;g6b2ecb4b00_1_71"/>
          <p:cNvSpPr txBox="1">
            <a:spLocks noGrp="1"/>
          </p:cNvSpPr>
          <p:nvPr>
            <p:ph type="body" idx="3"/>
          </p:nvPr>
        </p:nvSpPr>
        <p:spPr>
          <a:xfrm>
            <a:off x="1061600" y="7589479"/>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Scripted Pipeline is written in a limited form of Groovy syntax. Declarative Pipelines are constructed differently.</a:t>
            </a:r>
            <a:endParaRPr dirty="0"/>
          </a:p>
        </p:txBody>
      </p:sp>
      <p:sp>
        <p:nvSpPr>
          <p:cNvPr id="1294" name="Google Shape;1294;g6b2ecb4b00_1_71"/>
          <p:cNvSpPr txBox="1">
            <a:spLocks noGrp="1"/>
          </p:cNvSpPr>
          <p:nvPr>
            <p:ph type="body" idx="4"/>
          </p:nvPr>
        </p:nvSpPr>
        <p:spPr>
          <a:xfrm>
            <a:off x="3756133" y="7189279"/>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dirty="0"/>
              <a:t>B</a:t>
            </a:r>
            <a:endParaRPr dirty="0"/>
          </a:p>
        </p:txBody>
      </p:sp>
      <p:sp>
        <p:nvSpPr>
          <p:cNvPr id="1295" name="Google Shape;1295;g6b2ecb4b00_1_71"/>
          <p:cNvSpPr txBox="1">
            <a:spLocks noGrp="1"/>
          </p:cNvSpPr>
          <p:nvPr>
            <p:ph type="body" idx="2"/>
          </p:nvPr>
        </p:nvSpPr>
        <p:spPr>
          <a:xfrm>
            <a:off x="3227636" y="84799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Scripted Pipelines and Declarative Pipelines are both constructed using a Groovy syntax. Is the statement true or false?</a:t>
            </a:r>
            <a:endParaRPr dirty="0"/>
          </a:p>
        </p:txBody>
      </p:sp>
      <p:sp>
        <p:nvSpPr>
          <p:cNvPr id="1296" name="Google Shape;1296;g6b2ecb4b00_1_71"/>
          <p:cNvSpPr txBox="1">
            <a:spLocks noGrp="1"/>
          </p:cNvSpPr>
          <p:nvPr>
            <p:ph type="body" idx="3"/>
          </p:nvPr>
        </p:nvSpPr>
        <p:spPr>
          <a:xfrm>
            <a:off x="2329744" y="2788417"/>
            <a:ext cx="11250600" cy="70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0">
                <a:solidFill>
                  <a:srgbClr val="434343"/>
                </a:solidFill>
              </a:rPr>
              <a:t>True</a:t>
            </a:r>
            <a:endParaRPr b="0">
              <a:solidFill>
                <a:srgbClr val="434343"/>
              </a:solidFill>
            </a:endParaRPr>
          </a:p>
        </p:txBody>
      </p:sp>
      <p:sp>
        <p:nvSpPr>
          <p:cNvPr id="1297" name="Google Shape;1297;g6b2ecb4b00_1_71"/>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000" b="0">
                <a:solidFill>
                  <a:srgbClr val="434343"/>
                </a:solidFill>
              </a:rPr>
              <a:t>False</a:t>
            </a:r>
            <a:endParaRPr sz="2000" b="0">
              <a:solidFill>
                <a:srgbClr val="434343"/>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g6b2ecb4b00_1_85"/>
          <p:cNvSpPr txBox="1">
            <a:spLocks noGrp="1"/>
          </p:cNvSpPr>
          <p:nvPr>
            <p:ph type="body" idx="1"/>
          </p:nvPr>
        </p:nvSpPr>
        <p:spPr>
          <a:xfrm>
            <a:off x="1333009" y="1620131"/>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4</a:t>
            </a:r>
            <a:endParaRPr dirty="0"/>
          </a:p>
        </p:txBody>
      </p:sp>
      <p:sp>
        <p:nvSpPr>
          <p:cNvPr id="1304" name="Google Shape;1304;g6b2ecb4b00_1_85"/>
          <p:cNvSpPr txBox="1">
            <a:spLocks noGrp="1"/>
          </p:cNvSpPr>
          <p:nvPr>
            <p:ph type="body" idx="2"/>
          </p:nvPr>
        </p:nvSpPr>
        <p:spPr>
          <a:xfrm>
            <a:off x="3230692" y="847997"/>
            <a:ext cx="11692299"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Which of the following methods should you use to run a Pipeline without a new commit but with some modifications?</a:t>
            </a:r>
            <a:endParaRPr dirty="0"/>
          </a:p>
        </p:txBody>
      </p:sp>
      <p:sp>
        <p:nvSpPr>
          <p:cNvPr id="1305" name="Google Shape;1305;g6b2ecb4b00_1_85"/>
          <p:cNvSpPr txBox="1">
            <a:spLocks noGrp="1"/>
          </p:cNvSpPr>
          <p:nvPr>
            <p:ph type="body" idx="3"/>
          </p:nvPr>
        </p:nvSpPr>
        <p:spPr>
          <a:xfrm>
            <a:off x="2329744" y="2828173"/>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dirty="0"/>
              <a:t>Replay</a:t>
            </a:r>
            <a:endParaRPr dirty="0"/>
          </a:p>
        </p:txBody>
      </p:sp>
      <p:sp>
        <p:nvSpPr>
          <p:cNvPr id="1306" name="Google Shape;1306;g6b2ecb4b00_1_85"/>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Restart from a stage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6b2ecb4b00_1_93"/>
          <p:cNvSpPr txBox="1">
            <a:spLocks noGrp="1"/>
          </p:cNvSpPr>
          <p:nvPr>
            <p:ph type="body" idx="1"/>
          </p:nvPr>
        </p:nvSpPr>
        <p:spPr>
          <a:xfrm>
            <a:off x="1333009" y="1620131"/>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4</a:t>
            </a:r>
            <a:endParaRPr dirty="0"/>
          </a:p>
        </p:txBody>
      </p:sp>
      <p:sp>
        <p:nvSpPr>
          <p:cNvPr id="1313" name="Google Shape;1313;g6b2ecb4b00_1_93"/>
          <p:cNvSpPr txBox="1">
            <a:spLocks noGrp="1"/>
          </p:cNvSpPr>
          <p:nvPr>
            <p:ph type="body" idx="3"/>
          </p:nvPr>
        </p:nvSpPr>
        <p:spPr>
          <a:xfrm>
            <a:off x="1061600" y="76130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The Replay feature allows for quick modifications and execution of an existing Pipeline without changing the Pipeline configuration or creating a new commit.</a:t>
            </a:r>
            <a:endParaRPr dirty="0"/>
          </a:p>
        </p:txBody>
      </p:sp>
      <p:sp>
        <p:nvSpPr>
          <p:cNvPr id="1314" name="Google Shape;1314;g6b2ecb4b00_1_93"/>
          <p:cNvSpPr txBox="1">
            <a:spLocks noGrp="1"/>
          </p:cNvSpPr>
          <p:nvPr>
            <p:ph type="body" idx="4"/>
          </p:nvPr>
        </p:nvSpPr>
        <p:spPr>
          <a:xfrm>
            <a:off x="3756133" y="7180614"/>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dirty="0"/>
              <a:t>A</a:t>
            </a:r>
            <a:endParaRPr dirty="0"/>
          </a:p>
        </p:txBody>
      </p:sp>
      <p:sp>
        <p:nvSpPr>
          <p:cNvPr id="1315" name="Google Shape;1315;g6b2ecb4b00_1_93"/>
          <p:cNvSpPr txBox="1">
            <a:spLocks noGrp="1"/>
          </p:cNvSpPr>
          <p:nvPr>
            <p:ph type="body" idx="2"/>
          </p:nvPr>
        </p:nvSpPr>
        <p:spPr>
          <a:xfrm>
            <a:off x="3227636" y="847997"/>
            <a:ext cx="11675477"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Which of the following methods should you use to run a Pipeline without a new commit but with some modifications?</a:t>
            </a:r>
            <a:endParaRPr dirty="0"/>
          </a:p>
        </p:txBody>
      </p:sp>
      <p:sp>
        <p:nvSpPr>
          <p:cNvPr id="1316" name="Google Shape;1316;g6b2ecb4b00_1_93"/>
          <p:cNvSpPr txBox="1">
            <a:spLocks noGrp="1"/>
          </p:cNvSpPr>
          <p:nvPr>
            <p:ph type="body" idx="3"/>
          </p:nvPr>
        </p:nvSpPr>
        <p:spPr>
          <a:xfrm>
            <a:off x="2329744" y="2788417"/>
            <a:ext cx="11250600" cy="70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0">
                <a:solidFill>
                  <a:srgbClr val="434343"/>
                </a:solidFill>
              </a:rPr>
              <a:t>Replay</a:t>
            </a:r>
            <a:endParaRPr b="0">
              <a:solidFill>
                <a:srgbClr val="434343"/>
              </a:solidFill>
            </a:endParaRPr>
          </a:p>
        </p:txBody>
      </p:sp>
      <p:sp>
        <p:nvSpPr>
          <p:cNvPr id="1317" name="Google Shape;1317;g6b2ecb4b00_1_93"/>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sz="2000" b="0">
                <a:solidFill>
                  <a:srgbClr val="434343"/>
                </a:solidFill>
              </a:rPr>
              <a:t>Restart from a stage</a:t>
            </a:r>
            <a:endParaRPr sz="2000" b="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70c9dc62ad_0_107"/>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a:t>Understanding Pipeline Structure</a:t>
            </a: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6" name="Google Shape;1326;g658cc98c81_3_247"/>
          <p:cNvSpPr txBox="1">
            <a:spLocks noGrp="1"/>
          </p:cNvSpPr>
          <p:nvPr>
            <p:ph type="body" idx="1"/>
          </p:nvPr>
        </p:nvSpPr>
        <p:spPr>
          <a:xfrm>
            <a:off x="1550180" y="2127849"/>
            <a:ext cx="8229600" cy="1245931"/>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dirty="0">
                <a:solidFill>
                  <a:srgbClr val="434343"/>
                </a:solidFill>
              </a:rPr>
              <a:t>Jenkins Pipeline is a suite of plugins which supports implementing and integrating continuous delivery Pipelines into Jenkins.</a:t>
            </a:r>
            <a:endParaRPr dirty="0"/>
          </a:p>
        </p:txBody>
      </p:sp>
      <p:sp>
        <p:nvSpPr>
          <p:cNvPr id="1327" name="Google Shape;1327;g658cc98c81_3_247"/>
          <p:cNvSpPr txBox="1">
            <a:spLocks noGrp="1"/>
          </p:cNvSpPr>
          <p:nvPr>
            <p:ph type="body" idx="2"/>
          </p:nvPr>
        </p:nvSpPr>
        <p:spPr>
          <a:xfrm>
            <a:off x="1550187" y="6084515"/>
            <a:ext cx="8229600" cy="10854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t>A Pipeline can be built from the </a:t>
            </a:r>
            <a:r>
              <a:rPr lang="en-US" dirty="0" err="1"/>
              <a:t>Jenkinsfile</a:t>
            </a:r>
            <a:r>
              <a:rPr lang="en-US" dirty="0"/>
              <a:t> in the UI or from the committed </a:t>
            </a:r>
            <a:r>
              <a:rPr lang="en-US" dirty="0" err="1"/>
              <a:t>Jenkinsfile</a:t>
            </a:r>
            <a:r>
              <a:rPr lang="en-US" dirty="0"/>
              <a:t> in the SCM.</a:t>
            </a:r>
            <a:endParaRPr dirty="0"/>
          </a:p>
        </p:txBody>
      </p:sp>
      <p:sp>
        <p:nvSpPr>
          <p:cNvPr id="1328" name="Google Shape;1328;g658cc98c81_3_247"/>
          <p:cNvSpPr txBox="1">
            <a:spLocks noGrp="1"/>
          </p:cNvSpPr>
          <p:nvPr>
            <p:ph type="body" idx="3"/>
          </p:nvPr>
        </p:nvSpPr>
        <p:spPr>
          <a:xfrm>
            <a:off x="1525755" y="3883462"/>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dirty="0"/>
              <a:t>A Pipeline has two main elements: Steps and Stages</a:t>
            </a:r>
            <a:endParaRPr dirty="0">
              <a:solidFill>
                <a:srgbClr val="292934"/>
              </a:solidFill>
            </a:endParaRPr>
          </a:p>
          <a:p>
            <a:pPr marL="0" lvl="0" indent="0" algn="l" rtl="0">
              <a:lnSpc>
                <a:spcPct val="90000"/>
              </a:lnSpc>
              <a:spcBef>
                <a:spcPts val="1000"/>
              </a:spcBef>
              <a:spcAft>
                <a:spcPts val="0"/>
              </a:spcAft>
              <a:buClr>
                <a:schemeClr val="dk1"/>
              </a:buClr>
              <a:buSzPts val="1100"/>
              <a:buFont typeface="Arial"/>
              <a:buNone/>
            </a:pPr>
            <a:endParaRPr dirty="0"/>
          </a:p>
          <a:p>
            <a:pPr marL="0" lvl="0" indent="0" algn="l" rtl="0">
              <a:lnSpc>
                <a:spcPct val="90000"/>
              </a:lnSpc>
              <a:spcBef>
                <a:spcPts val="1000"/>
              </a:spcBef>
              <a:spcAft>
                <a:spcPts val="0"/>
              </a:spcAft>
              <a:buSzPts val="1100"/>
              <a:buNone/>
            </a:pPr>
            <a:endParaRPr dirty="0"/>
          </a:p>
        </p:txBody>
      </p:sp>
      <p:sp>
        <p:nvSpPr>
          <p:cNvPr id="1330" name="Google Shape;1330;g658cc98c81_3_247"/>
          <p:cNvSpPr txBox="1">
            <a:spLocks noGrp="1"/>
          </p:cNvSpPr>
          <p:nvPr>
            <p:ph type="body" idx="3"/>
          </p:nvPr>
        </p:nvSpPr>
        <p:spPr>
          <a:xfrm>
            <a:off x="1550180" y="4844842"/>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dirty="0"/>
              <a:t>A </a:t>
            </a:r>
            <a:r>
              <a:rPr lang="en-US" dirty="0" err="1"/>
              <a:t>Jenkinsfile</a:t>
            </a:r>
            <a:r>
              <a:rPr lang="en-US" dirty="0"/>
              <a:t> can be written using two types of syntax: Declarative and Scripted.</a:t>
            </a:r>
            <a:endParaRPr dirty="0"/>
          </a:p>
          <a:p>
            <a:pPr marL="0" lvl="0" indent="0" algn="l" rtl="0">
              <a:lnSpc>
                <a:spcPct val="90000"/>
              </a:lnSpc>
              <a:spcBef>
                <a:spcPts val="1000"/>
              </a:spcBef>
              <a:spcAft>
                <a:spcPts val="0"/>
              </a:spcAft>
              <a:buSzPts val="1100"/>
              <a:buNone/>
            </a:pPr>
            <a:endParaRPr dirty="0"/>
          </a:p>
        </p:txBody>
      </p:sp>
      <p:grpSp>
        <p:nvGrpSpPr>
          <p:cNvPr id="10" name="Group 9">
            <a:extLst>
              <a:ext uri="{FF2B5EF4-FFF2-40B4-BE49-F238E27FC236}">
                <a16:creationId xmlns:a16="http://schemas.microsoft.com/office/drawing/2014/main" id="{54CBFEA5-A4E0-E141-9E6A-53C712BED06B}"/>
              </a:ext>
            </a:extLst>
          </p:cNvPr>
          <p:cNvGrpSpPr/>
          <p:nvPr/>
        </p:nvGrpSpPr>
        <p:grpSpPr>
          <a:xfrm>
            <a:off x="980674" y="2257007"/>
            <a:ext cx="470453" cy="4313580"/>
            <a:chOff x="980674" y="2455788"/>
            <a:chExt cx="470453" cy="4313580"/>
          </a:xfrm>
        </p:grpSpPr>
        <p:pic>
          <p:nvPicPr>
            <p:cNvPr id="12" name="Google Shape;199;g85d11cf31a_4_16">
              <a:extLst>
                <a:ext uri="{FF2B5EF4-FFF2-40B4-BE49-F238E27FC236}">
                  <a16:creationId xmlns:a16="http://schemas.microsoft.com/office/drawing/2014/main" id="{4C881F2A-DBCC-5646-BC51-46DCD9E25BB0}"/>
                </a:ext>
              </a:extLst>
            </p:cNvPr>
            <p:cNvPicPr preferRelativeResize="0"/>
            <p:nvPr/>
          </p:nvPicPr>
          <p:blipFill rotWithShape="1">
            <a:blip r:embed="rId3">
              <a:alphaModFix/>
            </a:blip>
            <a:srcRect/>
            <a:stretch/>
          </p:blipFill>
          <p:spPr>
            <a:xfrm>
              <a:off x="987302" y="6312168"/>
              <a:ext cx="457200" cy="457200"/>
            </a:xfrm>
            <a:prstGeom prst="rect">
              <a:avLst/>
            </a:prstGeom>
            <a:noFill/>
            <a:ln>
              <a:noFill/>
            </a:ln>
          </p:spPr>
        </p:pic>
        <p:pic>
          <p:nvPicPr>
            <p:cNvPr id="13" name="Google Shape;199;g85d11cf31a_4_16">
              <a:extLst>
                <a:ext uri="{FF2B5EF4-FFF2-40B4-BE49-F238E27FC236}">
                  <a16:creationId xmlns:a16="http://schemas.microsoft.com/office/drawing/2014/main" id="{392FD1A6-020A-5A49-B74F-FF4555508192}"/>
                </a:ext>
              </a:extLst>
            </p:cNvPr>
            <p:cNvPicPr preferRelativeResize="0"/>
            <p:nvPr/>
          </p:nvPicPr>
          <p:blipFill rotWithShape="1">
            <a:blip r:embed="rId3">
              <a:alphaModFix/>
            </a:blip>
            <a:srcRect/>
            <a:stretch/>
          </p:blipFill>
          <p:spPr>
            <a:xfrm>
              <a:off x="993927" y="5126096"/>
              <a:ext cx="457200" cy="457200"/>
            </a:xfrm>
            <a:prstGeom prst="rect">
              <a:avLst/>
            </a:prstGeom>
            <a:noFill/>
            <a:ln>
              <a:noFill/>
            </a:ln>
          </p:spPr>
        </p:pic>
        <p:pic>
          <p:nvPicPr>
            <p:cNvPr id="14" name="Google Shape;199;g85d11cf31a_4_16">
              <a:extLst>
                <a:ext uri="{FF2B5EF4-FFF2-40B4-BE49-F238E27FC236}">
                  <a16:creationId xmlns:a16="http://schemas.microsoft.com/office/drawing/2014/main" id="{8E5D0888-43D8-F847-B79B-BEA406BC01F3}"/>
                </a:ext>
              </a:extLst>
            </p:cNvPr>
            <p:cNvPicPr preferRelativeResize="0"/>
            <p:nvPr/>
          </p:nvPicPr>
          <p:blipFill rotWithShape="1">
            <a:blip r:embed="rId3">
              <a:alphaModFix/>
            </a:blip>
            <a:srcRect/>
            <a:stretch/>
          </p:blipFill>
          <p:spPr>
            <a:xfrm>
              <a:off x="980674" y="4138809"/>
              <a:ext cx="457200" cy="457200"/>
            </a:xfrm>
            <a:prstGeom prst="rect">
              <a:avLst/>
            </a:prstGeom>
            <a:noFill/>
            <a:ln>
              <a:noFill/>
            </a:ln>
          </p:spPr>
        </p:pic>
        <p:pic>
          <p:nvPicPr>
            <p:cNvPr id="15" name="Google Shape;199;g85d11cf31a_4_16">
              <a:extLst>
                <a:ext uri="{FF2B5EF4-FFF2-40B4-BE49-F238E27FC236}">
                  <a16:creationId xmlns:a16="http://schemas.microsoft.com/office/drawing/2014/main" id="{87814FC3-EF3D-CE41-91C6-70CB9052FEE6}"/>
                </a:ext>
              </a:extLst>
            </p:cNvPr>
            <p:cNvPicPr preferRelativeResize="0"/>
            <p:nvPr/>
          </p:nvPicPr>
          <p:blipFill rotWithShape="1">
            <a:blip r:embed="rId3">
              <a:alphaModFix/>
            </a:blip>
            <a:srcRect/>
            <a:stretch/>
          </p:blipFill>
          <p:spPr>
            <a:xfrm>
              <a:off x="987300" y="2455788"/>
              <a:ext cx="457200" cy="457200"/>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7" name="Google Shape;1337;g7c673543e7_0_0"/>
          <p:cNvSpPr txBox="1">
            <a:spLocks noGrp="1"/>
          </p:cNvSpPr>
          <p:nvPr>
            <p:ph type="body" idx="4294967295"/>
          </p:nvPr>
        </p:nvSpPr>
        <p:spPr>
          <a:xfrm>
            <a:off x="4758636" y="1557997"/>
            <a:ext cx="10481364" cy="5527500"/>
          </a:xfrm>
          <a:prstGeom prst="rect">
            <a:avLst/>
          </a:prstGeom>
        </p:spPr>
        <p:txBody>
          <a:bodyPr spcFirstLastPara="1" wrap="square" lIns="91425" tIns="0" rIns="91425" bIns="0" anchor="t" anchorCtr="0">
            <a:noAutofit/>
          </a:bodyPr>
          <a:lstStyle/>
          <a:p>
            <a:pPr marL="0" lvl="0" indent="0" algn="l" rtl="0">
              <a:lnSpc>
                <a:spcPct val="107000"/>
              </a:lnSpc>
              <a:spcBef>
                <a:spcPts val="0"/>
              </a:spcBef>
              <a:spcAft>
                <a:spcPts val="0"/>
              </a:spcAft>
              <a:buClr>
                <a:schemeClr val="dk1"/>
              </a:buClr>
              <a:buSzPts val="2200"/>
              <a:buFont typeface="Arial"/>
              <a:buNone/>
            </a:pPr>
            <a:r>
              <a:rPr lang="en-US" sz="2400" b="1" dirty="0">
                <a:solidFill>
                  <a:schemeClr val="tx1">
                    <a:lumMod val="75000"/>
                    <a:lumOff val="25000"/>
                  </a:schemeClr>
                </a:solidFill>
              </a:rPr>
              <a:t>Problem Statement: </a:t>
            </a:r>
            <a:endParaRPr sz="2400" dirty="0">
              <a:solidFill>
                <a:schemeClr val="tx1">
                  <a:lumMod val="75000"/>
                  <a:lumOff val="25000"/>
                </a:schemeClr>
              </a:solidFill>
            </a:endParaRPr>
          </a:p>
          <a:p>
            <a:pPr marL="0" lvl="0" indent="0" algn="l" rtl="0">
              <a:lnSpc>
                <a:spcPct val="107000"/>
              </a:lnSpc>
              <a:spcBef>
                <a:spcPts val="0"/>
              </a:spcBef>
              <a:spcAft>
                <a:spcPts val="0"/>
              </a:spcAft>
              <a:buClr>
                <a:schemeClr val="dk1"/>
              </a:buClr>
              <a:buSzPts val="2200"/>
              <a:buFont typeface="Arial"/>
              <a:buNone/>
            </a:pPr>
            <a:endParaRPr sz="1000" dirty="0">
              <a:solidFill>
                <a:schemeClr val="tx1">
                  <a:lumMod val="75000"/>
                  <a:lumOff val="25000"/>
                </a:schemeClr>
              </a:solidFill>
            </a:endParaRPr>
          </a:p>
          <a:p>
            <a:pPr marL="0" lvl="0" indent="0" algn="l" rtl="0">
              <a:lnSpc>
                <a:spcPct val="107000"/>
              </a:lnSpc>
              <a:spcBef>
                <a:spcPts val="0"/>
              </a:spcBef>
              <a:spcAft>
                <a:spcPts val="0"/>
              </a:spcAft>
              <a:buNone/>
            </a:pPr>
            <a:r>
              <a:rPr lang="en-US" sz="2400" dirty="0">
                <a:solidFill>
                  <a:schemeClr val="tx1">
                    <a:lumMod val="75000"/>
                    <a:lumOff val="25000"/>
                  </a:schemeClr>
                </a:solidFill>
              </a:rPr>
              <a:t>You’re a DevOps engineer at </a:t>
            </a:r>
            <a:r>
              <a:rPr lang="en-US" sz="2400" dirty="0" err="1">
                <a:solidFill>
                  <a:schemeClr val="tx1">
                    <a:lumMod val="75000"/>
                    <a:lumOff val="25000"/>
                  </a:schemeClr>
                </a:solidFill>
              </a:rPr>
              <a:t>BookMyEvents</a:t>
            </a:r>
            <a:r>
              <a:rPr lang="en-US" sz="2400" dirty="0">
                <a:solidFill>
                  <a:schemeClr val="tx1">
                    <a:lumMod val="75000"/>
                    <a:lumOff val="25000"/>
                  </a:schemeClr>
                </a:solidFill>
              </a:rPr>
              <a:t>, a web- and mobile-based app development company that helps users buy tickets for various events in their cities. The company is moving from a call center-based customer support to a chat and email-based customer support system. The backend developers are developing a Maven project for the new ticketing system which generates a random ticket number for each registered complaint. You’re required to set up a Jenkins pipeline to compile and test the ticket generator. The job has to read the code and the </a:t>
            </a:r>
            <a:r>
              <a:rPr lang="en-US" sz="2400" dirty="0" err="1">
                <a:solidFill>
                  <a:schemeClr val="tx1">
                    <a:lumMod val="75000"/>
                    <a:lumOff val="25000"/>
                  </a:schemeClr>
                </a:solidFill>
              </a:rPr>
              <a:t>Jenkinsfile</a:t>
            </a:r>
            <a:r>
              <a:rPr lang="en-US" sz="2400" dirty="0">
                <a:solidFill>
                  <a:schemeClr val="tx1">
                    <a:lumMod val="75000"/>
                    <a:lumOff val="25000"/>
                  </a:schemeClr>
                </a:solidFill>
              </a:rPr>
              <a:t> from the SCM and then compile and test the code.</a:t>
            </a:r>
            <a:endParaRPr sz="2400" dirty="0">
              <a:solidFill>
                <a:schemeClr val="tx1">
                  <a:lumMod val="75000"/>
                  <a:lumOff val="25000"/>
                </a:schemeClr>
              </a:solidFill>
            </a:endParaRPr>
          </a:p>
          <a:p>
            <a:pPr marL="0" lvl="0" indent="0" algn="l" rtl="0">
              <a:lnSpc>
                <a:spcPct val="107000"/>
              </a:lnSpc>
              <a:spcBef>
                <a:spcPts val="0"/>
              </a:spcBef>
              <a:spcAft>
                <a:spcPts val="0"/>
              </a:spcAft>
              <a:buClr>
                <a:schemeClr val="dk1"/>
              </a:buClr>
              <a:buSzPts val="2200"/>
              <a:buFont typeface="Arial"/>
              <a:buNone/>
            </a:pPr>
            <a:endParaRPr sz="2400" b="1" u="sng" dirty="0">
              <a:solidFill>
                <a:schemeClr val="tx1">
                  <a:lumMod val="75000"/>
                  <a:lumOff val="25000"/>
                </a:schemeClr>
              </a:solidFill>
            </a:endParaRPr>
          </a:p>
          <a:p>
            <a:pPr marL="0" lvl="0" indent="0" algn="l" rtl="0">
              <a:lnSpc>
                <a:spcPct val="107000"/>
              </a:lnSpc>
              <a:spcBef>
                <a:spcPts val="0"/>
              </a:spcBef>
              <a:spcAft>
                <a:spcPts val="0"/>
              </a:spcAft>
              <a:buClr>
                <a:schemeClr val="dk1"/>
              </a:buClr>
              <a:buSzPts val="2200"/>
              <a:buFont typeface="Arial"/>
              <a:buNone/>
            </a:pPr>
            <a:r>
              <a:rPr lang="en-US" sz="2400" b="1" dirty="0">
                <a:solidFill>
                  <a:schemeClr val="tx1">
                    <a:lumMod val="75000"/>
                    <a:lumOff val="25000"/>
                  </a:schemeClr>
                </a:solidFill>
              </a:rPr>
              <a:t>Requirements:</a:t>
            </a:r>
          </a:p>
          <a:p>
            <a:pPr marL="0" lvl="0" indent="0" algn="l" rtl="0">
              <a:lnSpc>
                <a:spcPct val="107000"/>
              </a:lnSpc>
              <a:spcBef>
                <a:spcPts val="0"/>
              </a:spcBef>
              <a:spcAft>
                <a:spcPts val="0"/>
              </a:spcAft>
              <a:buClr>
                <a:schemeClr val="dk1"/>
              </a:buClr>
              <a:buSzPts val="2200"/>
              <a:buFont typeface="Arial"/>
              <a:buNone/>
            </a:pPr>
            <a:endParaRPr sz="1000" b="1" dirty="0">
              <a:solidFill>
                <a:schemeClr val="tx1">
                  <a:lumMod val="75000"/>
                  <a:lumOff val="25000"/>
                </a:schemeClr>
              </a:solidFill>
            </a:endParaRPr>
          </a:p>
          <a:p>
            <a:pPr marL="438150" indent="-342900">
              <a:lnSpc>
                <a:spcPct val="115000"/>
              </a:lnSpc>
              <a:spcBef>
                <a:spcPts val="0"/>
              </a:spcBef>
              <a:buClr>
                <a:schemeClr val="tx1">
                  <a:lumMod val="75000"/>
                  <a:lumOff val="25000"/>
                </a:schemeClr>
              </a:buClr>
              <a:buSzPts val="2100"/>
            </a:pPr>
            <a:r>
              <a:rPr lang="en-US" sz="2400" dirty="0">
                <a:solidFill>
                  <a:schemeClr val="tx1">
                    <a:lumMod val="75000"/>
                    <a:lumOff val="25000"/>
                  </a:schemeClr>
                </a:solidFill>
              </a:rPr>
              <a:t>The pipeline should be defined as a </a:t>
            </a:r>
            <a:r>
              <a:rPr lang="en-US" sz="2400" dirty="0" err="1">
                <a:solidFill>
                  <a:schemeClr val="tx1">
                    <a:lumMod val="75000"/>
                    <a:lumOff val="25000"/>
                  </a:schemeClr>
                </a:solidFill>
              </a:rPr>
              <a:t>Jenkinsfile</a:t>
            </a:r>
            <a:r>
              <a:rPr lang="en-US" sz="2400" dirty="0">
                <a:solidFill>
                  <a:schemeClr val="tx1">
                    <a:lumMod val="75000"/>
                    <a:lumOff val="25000"/>
                  </a:schemeClr>
                </a:solidFill>
              </a:rPr>
              <a:t> and committed to the SCM.</a:t>
            </a:r>
            <a:endParaRPr sz="2400" dirty="0">
              <a:solidFill>
                <a:schemeClr val="tx1">
                  <a:lumMod val="75000"/>
                  <a:lumOff val="25000"/>
                </a:schemeClr>
              </a:solidFill>
            </a:endParaRPr>
          </a:p>
          <a:p>
            <a:pPr marL="438150" indent="-342900">
              <a:lnSpc>
                <a:spcPct val="115000"/>
              </a:lnSpc>
              <a:spcBef>
                <a:spcPts val="0"/>
              </a:spcBef>
              <a:buClr>
                <a:schemeClr val="tx1">
                  <a:lumMod val="75000"/>
                  <a:lumOff val="25000"/>
                </a:schemeClr>
              </a:buClr>
              <a:buSzPts val="2100"/>
            </a:pPr>
            <a:r>
              <a:rPr lang="en-US" sz="2400" dirty="0">
                <a:solidFill>
                  <a:schemeClr val="tx1">
                    <a:lumMod val="75000"/>
                    <a:lumOff val="25000"/>
                  </a:schemeClr>
                </a:solidFill>
              </a:rPr>
              <a:t>The pipeline should compile and test the code.</a:t>
            </a:r>
            <a:endParaRPr sz="2400" dirty="0">
              <a:solidFill>
                <a:schemeClr val="tx1">
                  <a:lumMod val="75000"/>
                  <a:lumOff val="25000"/>
                </a:schemeClr>
              </a:solidFill>
            </a:endParaRPr>
          </a:p>
          <a:p>
            <a:pPr marL="438150" indent="-342900">
              <a:lnSpc>
                <a:spcPct val="115000"/>
              </a:lnSpc>
              <a:spcBef>
                <a:spcPts val="0"/>
              </a:spcBef>
              <a:buClr>
                <a:schemeClr val="tx1">
                  <a:lumMod val="75000"/>
                  <a:lumOff val="25000"/>
                </a:schemeClr>
              </a:buClr>
              <a:buSzPts val="2100"/>
            </a:pPr>
            <a:r>
              <a:rPr lang="en-US" sz="2400" dirty="0">
                <a:solidFill>
                  <a:schemeClr val="tx1">
                    <a:lumMod val="75000"/>
                    <a:lumOff val="25000"/>
                  </a:schemeClr>
                </a:solidFill>
              </a:rPr>
              <a:t>The program should generate a ticket number higher than 1000.</a:t>
            </a:r>
            <a:endParaRPr sz="2400" dirty="0">
              <a:solidFill>
                <a:schemeClr val="tx1">
                  <a:lumMod val="75000"/>
                  <a:lumOff val="25000"/>
                </a:schemeClr>
              </a:solidFill>
            </a:endParaRPr>
          </a:p>
          <a:p>
            <a:pPr marL="0" lvl="0" indent="0" algn="l" rtl="0">
              <a:lnSpc>
                <a:spcPct val="107000"/>
              </a:lnSpc>
              <a:spcBef>
                <a:spcPts val="0"/>
              </a:spcBef>
              <a:spcAft>
                <a:spcPts val="0"/>
              </a:spcAft>
              <a:buClr>
                <a:schemeClr val="dk1"/>
              </a:buClr>
              <a:buSzPts val="2200"/>
              <a:buFont typeface="Arial"/>
              <a:buNone/>
            </a:pPr>
            <a:endParaRPr sz="2400" dirty="0">
              <a:solidFill>
                <a:schemeClr val="tx1">
                  <a:lumMod val="75000"/>
                  <a:lumOff val="25000"/>
                </a:schemeClr>
              </a:solidFill>
            </a:endParaRPr>
          </a:p>
          <a:p>
            <a:pPr marL="0" lvl="0" indent="0" algn="l" rtl="0">
              <a:spcBef>
                <a:spcPts val="1000"/>
              </a:spcBef>
              <a:spcAft>
                <a:spcPts val="0"/>
              </a:spcAft>
              <a:buNone/>
            </a:pPr>
            <a:endParaRPr sz="2400" dirty="0">
              <a:solidFill>
                <a:schemeClr val="tx1">
                  <a:lumMod val="75000"/>
                  <a:lumOff val="25000"/>
                </a:schemeClr>
              </a:solidFill>
            </a:endParaRPr>
          </a:p>
        </p:txBody>
      </p:sp>
      <p:sp>
        <p:nvSpPr>
          <p:cNvPr id="4" name="Google Shape;1955;g766a8d7f2b_0_0">
            <a:extLst>
              <a:ext uri="{FF2B5EF4-FFF2-40B4-BE49-F238E27FC236}">
                <a16:creationId xmlns:a16="http://schemas.microsoft.com/office/drawing/2014/main" id="{20D9A902-6622-E445-AEF5-D5976B94A3FC}"/>
              </a:ext>
            </a:extLst>
          </p:cNvPr>
          <p:cNvSpPr txBox="1">
            <a:spLocks/>
          </p:cNvSpPr>
          <p:nvPr/>
        </p:nvSpPr>
        <p:spPr>
          <a:xfrm>
            <a:off x="1660737" y="631638"/>
            <a:ext cx="16256100" cy="6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chemeClr val="tx1">
                    <a:lumMod val="75000"/>
                    <a:lumOff val="25000"/>
                  </a:schemeClr>
                </a:solidFill>
              </a:rPr>
              <a:t>Multistage Pipeline</a:t>
            </a:r>
          </a:p>
        </p:txBody>
      </p:sp>
      <p:sp>
        <p:nvSpPr>
          <p:cNvPr id="5" name="Google Shape;21;g878fb86f4c_0_19">
            <a:extLst>
              <a:ext uri="{FF2B5EF4-FFF2-40B4-BE49-F238E27FC236}">
                <a16:creationId xmlns:a16="http://schemas.microsoft.com/office/drawing/2014/main" id="{5C0F5B91-6B6F-DA42-B351-3C59525B751C}"/>
              </a:ext>
            </a:extLst>
          </p:cNvPr>
          <p:cNvSpPr/>
          <p:nvPr/>
        </p:nvSpPr>
        <p:spPr>
          <a:xfrm>
            <a:off x="596200" y="643715"/>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chemeClr val="tx1">
                    <a:lumMod val="75000"/>
                    <a:lumOff val="25000"/>
                  </a:schemeClr>
                </a:solidFill>
                <a:latin typeface="Open Sans"/>
                <a:ea typeface="Open Sans"/>
                <a:cs typeface="Open Sans"/>
                <a:sym typeface="Open Sans"/>
              </a:rPr>
              <a:t>Lesson-End Project</a:t>
            </a:r>
            <a:endParaRPr sz="1400" b="0" i="0" u="none" strike="noStrike" cap="none" dirty="0">
              <a:solidFill>
                <a:schemeClr val="tx1">
                  <a:lumMod val="75000"/>
                  <a:lumOff val="25000"/>
                </a:schemeClr>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74309fcd6d_0_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Pipeline Workflow</a:t>
            </a:r>
            <a:endParaRPr/>
          </a:p>
        </p:txBody>
      </p:sp>
      <p:sp>
        <p:nvSpPr>
          <p:cNvPr id="500" name="Google Shape;500;g74309fcd6d_0_7"/>
          <p:cNvSpPr txBox="1">
            <a:spLocks noGrp="1"/>
          </p:cNvSpPr>
          <p:nvPr>
            <p:ph type="body" idx="1"/>
          </p:nvPr>
        </p:nvSpPr>
        <p:spPr>
          <a:xfrm>
            <a:off x="1275523" y="1374913"/>
            <a:ext cx="13781100" cy="10086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0"/>
              </a:spcBef>
              <a:spcAft>
                <a:spcPts val="0"/>
              </a:spcAft>
              <a:buNone/>
            </a:pPr>
            <a:endParaRPr dirty="0">
              <a:solidFill>
                <a:srgbClr val="434343"/>
              </a:solidFill>
            </a:endParaRPr>
          </a:p>
          <a:p>
            <a:pPr marL="0" lvl="0" indent="0" algn="ctr" rtl="0">
              <a:lnSpc>
                <a:spcPct val="115000"/>
              </a:lnSpc>
              <a:spcBef>
                <a:spcPts val="0"/>
              </a:spcBef>
              <a:spcAft>
                <a:spcPts val="0"/>
              </a:spcAft>
              <a:buNone/>
            </a:pPr>
            <a:r>
              <a:rPr lang="en-US" dirty="0">
                <a:solidFill>
                  <a:srgbClr val="434343"/>
                </a:solidFill>
              </a:rPr>
              <a:t>The flowchart below shows a Continuous Delivery scenario enabled by the Pipeline plugin:</a:t>
            </a:r>
            <a:endParaRPr dirty="0">
              <a:solidFill>
                <a:srgbClr val="434343"/>
              </a:solidFill>
            </a:endParaRPr>
          </a:p>
        </p:txBody>
      </p:sp>
      <p:pic>
        <p:nvPicPr>
          <p:cNvPr id="502" name="Google Shape;502;g74309fcd6d_0_7"/>
          <p:cNvPicPr preferRelativeResize="0"/>
          <p:nvPr/>
        </p:nvPicPr>
        <p:blipFill rotWithShape="1">
          <a:blip r:embed="rId3">
            <a:alphaModFix/>
          </a:blip>
          <a:srcRect l="806" t="10530" r="875"/>
          <a:stretch/>
        </p:blipFill>
        <p:spPr>
          <a:xfrm>
            <a:off x="574136" y="2285459"/>
            <a:ext cx="15325438" cy="6198281"/>
          </a:xfrm>
          <a:prstGeom prst="rect">
            <a:avLst/>
          </a:prstGeom>
          <a:noFill/>
          <a:ln>
            <a:noFill/>
          </a:ln>
        </p:spPr>
      </p:pic>
      <p:pic>
        <p:nvPicPr>
          <p:cNvPr id="6" name="Google Shape;152;p8">
            <a:extLst>
              <a:ext uri="{FF2B5EF4-FFF2-40B4-BE49-F238E27FC236}">
                <a16:creationId xmlns:a16="http://schemas.microsoft.com/office/drawing/2014/main" id="{8F8A8F5F-4500-354D-8021-140940A3A0B5}"/>
              </a:ext>
            </a:extLst>
          </p:cNvPr>
          <p:cNvPicPr preferRelativeResize="0"/>
          <p:nvPr/>
        </p:nvPicPr>
        <p:blipFill rotWithShape="1">
          <a:blip r:embed="rId4">
            <a:alphaModFix/>
          </a:blip>
          <a:srcRect t="6807" b="6798"/>
          <a:stretch/>
        </p:blipFill>
        <p:spPr>
          <a:xfrm>
            <a:off x="5711079" y="917575"/>
            <a:ext cx="4909989" cy="910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5874</Words>
  <Application>Microsoft Office PowerPoint</Application>
  <PresentationFormat>Custom</PresentationFormat>
  <Paragraphs>891</Paragraphs>
  <Slides>81</Slides>
  <Notes>80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81</vt:i4>
      </vt:variant>
    </vt:vector>
  </HeadingPairs>
  <TitlesOfParts>
    <vt:vector size="88" baseType="lpstr">
      <vt:lpstr>Lato</vt:lpstr>
      <vt:lpstr>Open Sans</vt:lpstr>
      <vt:lpstr>Open Sans Semibold</vt:lpstr>
      <vt:lpstr>Calibri</vt:lpstr>
      <vt:lpstr>Arial</vt:lpstr>
      <vt:lpstr>Digital Marketing</vt:lpstr>
      <vt:lpstr>Digital Marketing</vt:lpstr>
      <vt:lpstr>PowerPoint Presentation</vt:lpstr>
      <vt:lpstr>PowerPoint Presentation</vt:lpstr>
      <vt:lpstr>PowerPoint Presentation</vt:lpstr>
      <vt:lpstr>PowerPoint Presentation</vt:lpstr>
      <vt:lpstr>Pipelines</vt:lpstr>
      <vt:lpstr>Why Pipeline?</vt:lpstr>
      <vt:lpstr>Advantages of Pipelines</vt:lpstr>
      <vt:lpstr>PowerPoint Presentation</vt:lpstr>
      <vt:lpstr>Pipeline Workflow</vt:lpstr>
      <vt:lpstr>Pipeline Terminology</vt:lpstr>
      <vt:lpstr>Pipeline Terminology</vt:lpstr>
      <vt:lpstr>PowerPoint Presentation</vt:lpstr>
      <vt:lpstr>Defining a Pipeline</vt:lpstr>
      <vt:lpstr>Benefits of Jenkinsfile</vt:lpstr>
      <vt:lpstr>Scripted vs. Declarative Syntax</vt:lpstr>
      <vt:lpstr>PowerPoint Presentation</vt:lpstr>
      <vt:lpstr>Declarative Pipeline Syntax</vt:lpstr>
      <vt:lpstr>Declarative Pipeline Syntax</vt:lpstr>
      <vt:lpstr>Declarative Pipeline Syntax</vt:lpstr>
      <vt:lpstr>Declarative Pipeline Syntax</vt:lpstr>
      <vt:lpstr>Declarative Pipeline Syntax</vt:lpstr>
      <vt:lpstr>Declarative Pipeline Syntax</vt:lpstr>
      <vt:lpstr>Declarative Pipeline Syntax</vt:lpstr>
      <vt:lpstr>Declarative Pipeline Syntax</vt:lpstr>
      <vt:lpstr>Declarative Pipeline Syntax</vt:lpstr>
      <vt:lpstr>Declarative Pipeline Syntax</vt:lpstr>
      <vt:lpstr>Pipeline Keywords</vt:lpstr>
      <vt:lpstr>Pipeline Keywords</vt:lpstr>
      <vt:lpstr>Pipeline Keywords</vt:lpstr>
      <vt:lpstr>PowerPoint Presentation</vt:lpstr>
      <vt:lpstr>Scripted Pipeline Syntax</vt:lpstr>
      <vt:lpstr>Scripted Pipeline Syntax</vt:lpstr>
      <vt:lpstr>Pipeline</vt:lpstr>
      <vt:lpstr>PowerPoint Presentation</vt:lpstr>
      <vt:lpstr>Building a Pipeline</vt:lpstr>
      <vt:lpstr>Building Pipelines with Blue Ocean</vt:lpstr>
      <vt:lpstr>Building Pipelines with Blue Ocean</vt:lpstr>
      <vt:lpstr>Building Pipelines with the Classic UI</vt:lpstr>
      <vt:lpstr>Building Pipelines with the Classic UI</vt:lpstr>
      <vt:lpstr>PowerPoint Presentation</vt:lpstr>
      <vt:lpstr>Commit Pipeline</vt:lpstr>
      <vt:lpstr>Commit Pipeline</vt:lpstr>
      <vt:lpstr>Continuous Integration Pipelines</vt:lpstr>
      <vt:lpstr>PowerPoint Presentation</vt:lpstr>
      <vt:lpstr>Jenkinsfile</vt:lpstr>
      <vt:lpstr>Creating Jenkinsfile</vt:lpstr>
      <vt:lpstr>Creating Jenkinsfile</vt:lpstr>
      <vt:lpstr>Running Pipeline from Jenkinsfile</vt:lpstr>
      <vt:lpstr>Running Pipeline from Jenkinsfile</vt:lpstr>
      <vt:lpstr>Build with Jenkinsfile</vt:lpstr>
      <vt:lpstr>Test with Jenkinsfile</vt:lpstr>
      <vt:lpstr>Deploy with Jenkinsfile</vt:lpstr>
      <vt:lpstr>Jenkinsfile</vt:lpstr>
      <vt:lpstr>PowerPoint Presentation</vt:lpstr>
      <vt:lpstr>Snippet Generator</vt:lpstr>
      <vt:lpstr>Snippet Generator</vt:lpstr>
      <vt:lpstr>Snippet Generator</vt:lpstr>
      <vt:lpstr>Snippet Generator</vt:lpstr>
      <vt:lpstr>PowerPoint Presentation</vt:lpstr>
      <vt:lpstr>Global Variable Reference</vt:lpstr>
      <vt:lpstr>Global Variable Reference</vt:lpstr>
      <vt:lpstr>Global Variable Reference</vt:lpstr>
      <vt:lpstr>PowerPoint Presentation</vt:lpstr>
      <vt:lpstr>Declarative Directive Generator</vt:lpstr>
      <vt:lpstr>Declarative Directive Generator</vt:lpstr>
      <vt:lpstr>Declarative Directive Generator</vt:lpstr>
      <vt:lpstr>Restarting a Pipeline</vt:lpstr>
      <vt:lpstr>Restarting a Pipeline</vt:lpstr>
      <vt:lpstr>Restarting a Pipeline</vt:lpstr>
      <vt:lpstr> Pipeline Development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Naveen Kumar D</cp:lastModifiedBy>
  <cp:revision>30</cp:revision>
  <dcterms:modified xsi:type="dcterms:W3CDTF">2020-06-22T12:49:35Z</dcterms:modified>
</cp:coreProperties>
</file>